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57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83" r:id="rId16"/>
  </p:sldIdLst>
  <p:sldSz cx="9144000" cy="5143500" type="screen16x9"/>
  <p:notesSz cx="6858000" cy="9144000"/>
  <p:embeddedFontLst>
    <p:embeddedFont>
      <p:font typeface="Proxima Nova" panose="020B0604020202020204" charset="0"/>
      <p:regular r:id="rId18"/>
      <p:bold r:id="rId19"/>
      <p:italic r:id="rId20"/>
      <p:boldItalic r:id="rId21"/>
    </p:embeddedFont>
    <p:embeddedFont>
      <p:font typeface="Proxima Nova Medium" panose="020B0604020202020204" charset="0"/>
      <p:regular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8"/>
  </p:normalViewPr>
  <p:slideViewPr>
    <p:cSldViewPr snapToGrid="0">
      <p:cViewPr varScale="1">
        <p:scale>
          <a:sx n="117" d="100"/>
          <a:sy n="117" d="100"/>
        </p:scale>
        <p:origin x="384" y="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4032fa906a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4032fa906a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175372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4032fa906a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4032fa906a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868828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4032fa906a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4032fa906a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319120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4032fa906a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4032fa906a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074866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4032fa906a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4032fa906a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632088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14032fa906a_0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14032fa906a_0_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0139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4032fa906a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4032fa906a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4032fa906a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4032fa906a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06276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4032fa906a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4032fa906a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62535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4032fa906a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4032fa906a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116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4032fa906a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4032fa906a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936320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4032fa906a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4032fa906a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846384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4032fa906a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4032fa906a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552803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4032fa906a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4032fa906a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48864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37E9569-0BDA-A586-265F-6EAC12F4969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16000"/>
          </a:blip>
          <a:stretch>
            <a:fillRect/>
          </a:stretch>
        </p:blipFill>
        <p:spPr>
          <a:xfrm>
            <a:off x="-945539" y="991707"/>
            <a:ext cx="4225471" cy="4152197"/>
          </a:xfrm>
          <a:prstGeom prst="rect">
            <a:avLst/>
          </a:prstGeom>
        </p:spPr>
      </p:pic>
      <p:pic>
        <p:nvPicPr>
          <p:cNvPr id="5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158D5CB1-1F67-C4D2-C24B-B567660FDEAC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-10048" y="6"/>
            <a:ext cx="9144000" cy="991701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1648130" y="1447959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solidFill>
                  <a:schemeClr val="bg2"/>
                </a:solidFill>
                <a:latin typeface="Proxima Nova Medium" panose="02000506030000020004" pitchFamily="2" charset="0"/>
                <a:cs typeface="Futura Medium" panose="020B0602020204020303" pitchFamily="34" charset="-79"/>
              </a:rPr>
              <a:t>Kendall County</a:t>
            </a:r>
            <a:endParaRPr sz="3600" dirty="0">
              <a:solidFill>
                <a:schemeClr val="bg2"/>
              </a:solidFill>
              <a:latin typeface="Proxima Nova Medium" panose="02000506030000020004" pitchFamily="2" charset="0"/>
              <a:cs typeface="Futura Medium" panose="020B0602020204020303" pitchFamily="34" charset="-79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1648130" y="3352871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Proxima Nova" panose="02000506030000020004" pitchFamily="2" charset="0"/>
              </a:rPr>
              <a:t>Community Broadband Focus Groups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latin typeface="Proxima Nova" panose="02000506030000020004" pitchFamily="2" charset="0"/>
              </a:rPr>
              <a:t>August 10, 2022</a:t>
            </a:r>
            <a:endParaRPr sz="1400" dirty="0">
              <a:latin typeface="Proxima Nova" panose="02000506030000020004" pitchFamily="2" charset="0"/>
            </a:endParaRP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91B3ACEE-36CB-2189-4A92-57883EEE1E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9826" y="4139680"/>
            <a:ext cx="2277208" cy="471521"/>
          </a:xfrm>
          <a:prstGeom prst="rect">
            <a:avLst/>
          </a:prstGeom>
        </p:spPr>
      </p:pic>
      <p:pic>
        <p:nvPicPr>
          <p:cNvPr id="4" name="image1.png">
            <a:extLst>
              <a:ext uri="{FF2B5EF4-FFF2-40B4-BE49-F238E27FC236}">
                <a16:creationId xmlns:a16="http://schemas.microsoft.com/office/drawing/2014/main" id="{EFF15444-CB79-273A-7215-8BF65FAD500D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5280123" y="1644702"/>
            <a:ext cx="1080770" cy="1080770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163672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 dirty="0">
                <a:solidFill>
                  <a:schemeClr val="bg1"/>
                </a:solidFill>
                <a:latin typeface="Proxima Nova Medium" panose="02000506030000020004" pitchFamily="2" charset="0"/>
              </a:rPr>
              <a:t>Questions/Responses</a:t>
            </a:r>
            <a:endParaRPr dirty="0">
              <a:solidFill>
                <a:schemeClr val="bg1"/>
              </a:solidFill>
              <a:latin typeface="Proxima Nova Medium" panose="02000506030000020004" pitchFamily="2" charset="0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74716" y="1140431"/>
            <a:ext cx="5736714" cy="38444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>
              <a:buNone/>
            </a:pPr>
            <a:r>
              <a:rPr lang="en-US" sz="1400" i="1" dirty="0"/>
              <a:t>Does your organization own or operate broadband infrastructure within the County? If so, would you be willing to provide information regarding this infrastructure to the Project Team? </a:t>
            </a:r>
          </a:p>
        </p:txBody>
      </p:sp>
      <p:pic>
        <p:nvPicPr>
          <p:cNvPr id="2" name="image1.png">
            <a:extLst>
              <a:ext uri="{FF2B5EF4-FFF2-40B4-BE49-F238E27FC236}">
                <a16:creationId xmlns:a16="http://schemas.microsoft.com/office/drawing/2014/main" id="{CC5E19AC-1709-7E75-DC1D-2A93B7E1EFC5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8281885" y="4350284"/>
            <a:ext cx="629544" cy="629544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126835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163672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 dirty="0">
                <a:solidFill>
                  <a:schemeClr val="bg1"/>
                </a:solidFill>
                <a:latin typeface="Proxima Nova Medium" panose="02000506030000020004" pitchFamily="2" charset="0"/>
              </a:rPr>
              <a:t>Questions/Responses</a:t>
            </a:r>
            <a:endParaRPr dirty="0">
              <a:solidFill>
                <a:schemeClr val="bg1"/>
              </a:solidFill>
              <a:latin typeface="Proxima Nova Medium" panose="02000506030000020004" pitchFamily="2" charset="0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74716" y="1140431"/>
            <a:ext cx="5736714" cy="38444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>
              <a:buNone/>
            </a:pPr>
            <a:r>
              <a:rPr lang="en-US" sz="1400" i="1" dirty="0"/>
              <a:t>If you are a local utility, do you have any “smart” infrastructure currently in place? If not, is there interest in such infrastructure (e.g., smart meters, etc.)? Is broadband a barrier to such usages? </a:t>
            </a:r>
          </a:p>
        </p:txBody>
      </p:sp>
      <p:pic>
        <p:nvPicPr>
          <p:cNvPr id="2" name="image1.png">
            <a:extLst>
              <a:ext uri="{FF2B5EF4-FFF2-40B4-BE49-F238E27FC236}">
                <a16:creationId xmlns:a16="http://schemas.microsoft.com/office/drawing/2014/main" id="{CC5E19AC-1709-7E75-DC1D-2A93B7E1EFC5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8281885" y="4350284"/>
            <a:ext cx="629544" cy="629544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967046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163672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 dirty="0">
                <a:solidFill>
                  <a:schemeClr val="bg1"/>
                </a:solidFill>
                <a:latin typeface="Proxima Nova Medium" panose="02000506030000020004" pitchFamily="2" charset="0"/>
              </a:rPr>
              <a:t>Questions/Responses</a:t>
            </a:r>
            <a:endParaRPr dirty="0">
              <a:solidFill>
                <a:schemeClr val="bg1"/>
              </a:solidFill>
              <a:latin typeface="Proxima Nova Medium" panose="02000506030000020004" pitchFamily="2" charset="0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74716" y="1140431"/>
            <a:ext cx="5736714" cy="38444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>
              <a:buNone/>
            </a:pPr>
            <a:r>
              <a:rPr lang="en-US" sz="1400" i="1" dirty="0"/>
              <a:t>How would you describe the relationship between the various units of government, and levels thereof, within Kendall County and the local Internet Service Providers?</a:t>
            </a:r>
          </a:p>
        </p:txBody>
      </p:sp>
      <p:pic>
        <p:nvPicPr>
          <p:cNvPr id="2" name="image1.png">
            <a:extLst>
              <a:ext uri="{FF2B5EF4-FFF2-40B4-BE49-F238E27FC236}">
                <a16:creationId xmlns:a16="http://schemas.microsoft.com/office/drawing/2014/main" id="{CC5E19AC-1709-7E75-DC1D-2A93B7E1EFC5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8281885" y="4350284"/>
            <a:ext cx="629544" cy="629544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750945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163672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 dirty="0">
                <a:solidFill>
                  <a:schemeClr val="bg1"/>
                </a:solidFill>
                <a:latin typeface="Proxima Nova Medium" panose="02000506030000020004" pitchFamily="2" charset="0"/>
              </a:rPr>
              <a:t>Questions/Responses</a:t>
            </a:r>
            <a:endParaRPr dirty="0">
              <a:solidFill>
                <a:schemeClr val="bg1"/>
              </a:solidFill>
              <a:latin typeface="Proxima Nova Medium" panose="02000506030000020004" pitchFamily="2" charset="0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74716" y="1140431"/>
            <a:ext cx="5736714" cy="38444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>
              <a:buNone/>
            </a:pPr>
            <a:r>
              <a:rPr lang="en-US" sz="1400" i="1" dirty="0"/>
              <a:t>What are your expectations for the Kendall County Broadband Community Assessment?</a:t>
            </a:r>
          </a:p>
        </p:txBody>
      </p:sp>
      <p:pic>
        <p:nvPicPr>
          <p:cNvPr id="2" name="image1.png">
            <a:extLst>
              <a:ext uri="{FF2B5EF4-FFF2-40B4-BE49-F238E27FC236}">
                <a16:creationId xmlns:a16="http://schemas.microsoft.com/office/drawing/2014/main" id="{CC5E19AC-1709-7E75-DC1D-2A93B7E1EFC5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8281885" y="4350284"/>
            <a:ext cx="629544" cy="629544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611959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163672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 dirty="0">
                <a:solidFill>
                  <a:schemeClr val="bg1"/>
                </a:solidFill>
                <a:latin typeface="Proxima Nova Medium" panose="02000506030000020004" pitchFamily="2" charset="0"/>
              </a:rPr>
              <a:t>Questions/Responses</a:t>
            </a:r>
            <a:endParaRPr dirty="0">
              <a:solidFill>
                <a:schemeClr val="bg1"/>
              </a:solidFill>
              <a:latin typeface="Proxima Nova Medium" panose="02000506030000020004" pitchFamily="2" charset="0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74716" y="1140431"/>
            <a:ext cx="5736714" cy="38444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>
              <a:buNone/>
            </a:pPr>
            <a:r>
              <a:rPr lang="en-US" sz="1400" i="1"/>
              <a:t>If interested in a partnership with the County, do you have any resources to contribute?</a:t>
            </a:r>
          </a:p>
        </p:txBody>
      </p:sp>
      <p:pic>
        <p:nvPicPr>
          <p:cNvPr id="2" name="image1.png">
            <a:extLst>
              <a:ext uri="{FF2B5EF4-FFF2-40B4-BE49-F238E27FC236}">
                <a16:creationId xmlns:a16="http://schemas.microsoft.com/office/drawing/2014/main" id="{CC5E19AC-1709-7E75-DC1D-2A93B7E1EFC5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8281885" y="4350284"/>
            <a:ext cx="629544" cy="629544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125960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7"/>
          <p:cNvSpPr txBox="1">
            <a:spLocks noGrp="1"/>
          </p:cNvSpPr>
          <p:nvPr>
            <p:ph type="body" idx="1"/>
          </p:nvPr>
        </p:nvSpPr>
        <p:spPr>
          <a:xfrm>
            <a:off x="3657600" y="2571750"/>
            <a:ext cx="5174700" cy="25717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4000" dirty="0">
                <a:solidFill>
                  <a:schemeClr val="bg2"/>
                </a:solidFill>
                <a:latin typeface="Proxima Nova" panose="02000506030000020004" pitchFamily="2" charset="0"/>
              </a:rPr>
              <a:t>Thank you.</a:t>
            </a:r>
            <a:endParaRPr sz="4000" dirty="0">
              <a:solidFill>
                <a:schemeClr val="bg2"/>
              </a:solidFill>
              <a:latin typeface="Proxima Nova" panose="02000506030000020004" pitchFamily="2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6B13211-DD32-6502-849A-A45749F05F2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188171"/>
            <a:ext cx="8520600" cy="572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Proxima Nova Medium" panose="02000506030000020004" pitchFamily="2" charset="0"/>
              </a:rPr>
              <a:t>Next Steps - Recap</a:t>
            </a:r>
            <a:endParaRPr lang="en-US" sz="2500" dirty="0"/>
          </a:p>
        </p:txBody>
      </p:sp>
      <p:pic>
        <p:nvPicPr>
          <p:cNvPr id="5" name="image1.png">
            <a:extLst>
              <a:ext uri="{FF2B5EF4-FFF2-40B4-BE49-F238E27FC236}">
                <a16:creationId xmlns:a16="http://schemas.microsoft.com/office/drawing/2014/main" id="{31A8AFC9-382B-E630-A1F3-E70894FCAD18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8281885" y="4350284"/>
            <a:ext cx="629544" cy="629544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946113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163672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 dirty="0">
                <a:solidFill>
                  <a:schemeClr val="bg1"/>
                </a:solidFill>
                <a:latin typeface="Proxima Nova Medium" panose="02000506030000020004" pitchFamily="2" charset="0"/>
              </a:rPr>
              <a:t>Questions/Responses</a:t>
            </a:r>
            <a:endParaRPr dirty="0">
              <a:solidFill>
                <a:schemeClr val="bg1"/>
              </a:solidFill>
              <a:latin typeface="Proxima Nova Medium" panose="02000506030000020004" pitchFamily="2" charset="0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74716" y="1140431"/>
            <a:ext cx="5736714" cy="38444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>
              <a:buNone/>
            </a:pPr>
            <a:r>
              <a:rPr lang="en-US" sz="1400" i="1" dirty="0"/>
              <a:t>Are the existing broadband speeds in the County sufficient to meet local broadband needs? Are there online tasks that you are unable to perform as a result of insufficient broadband access?</a:t>
            </a:r>
            <a:endParaRPr lang="en-US" sz="1400" dirty="0"/>
          </a:p>
        </p:txBody>
      </p:sp>
      <p:pic>
        <p:nvPicPr>
          <p:cNvPr id="2" name="image1.png">
            <a:extLst>
              <a:ext uri="{FF2B5EF4-FFF2-40B4-BE49-F238E27FC236}">
                <a16:creationId xmlns:a16="http://schemas.microsoft.com/office/drawing/2014/main" id="{CC5E19AC-1709-7E75-DC1D-2A93B7E1EFC5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8281885" y="4350284"/>
            <a:ext cx="629544" cy="629544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163672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 dirty="0">
                <a:solidFill>
                  <a:schemeClr val="bg1"/>
                </a:solidFill>
                <a:latin typeface="Proxima Nova Medium" panose="02000506030000020004" pitchFamily="2" charset="0"/>
              </a:rPr>
              <a:t>Questions/Responses</a:t>
            </a:r>
            <a:endParaRPr dirty="0">
              <a:solidFill>
                <a:schemeClr val="bg1"/>
              </a:solidFill>
              <a:latin typeface="Proxima Nova Medium" panose="02000506030000020004" pitchFamily="2" charset="0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74716" y="1140431"/>
            <a:ext cx="5736714" cy="38444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>
              <a:buNone/>
            </a:pPr>
            <a:r>
              <a:rPr lang="en-US" sz="1400" i="1" dirty="0"/>
              <a:t>On a scale of 1-5, with 1 being the lowest interest and 5 being the greatest interest, what is your level of interest for higher speed broadband? </a:t>
            </a:r>
          </a:p>
        </p:txBody>
      </p:sp>
      <p:pic>
        <p:nvPicPr>
          <p:cNvPr id="2" name="image1.png">
            <a:extLst>
              <a:ext uri="{FF2B5EF4-FFF2-40B4-BE49-F238E27FC236}">
                <a16:creationId xmlns:a16="http://schemas.microsoft.com/office/drawing/2014/main" id="{CC5E19AC-1709-7E75-DC1D-2A93B7E1EFC5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8281885" y="4350284"/>
            <a:ext cx="629544" cy="629544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006227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163672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 dirty="0">
                <a:solidFill>
                  <a:schemeClr val="bg1"/>
                </a:solidFill>
                <a:latin typeface="Proxima Nova Medium" panose="02000506030000020004" pitchFamily="2" charset="0"/>
              </a:rPr>
              <a:t>Questions/Responses</a:t>
            </a:r>
            <a:endParaRPr dirty="0">
              <a:solidFill>
                <a:schemeClr val="bg1"/>
              </a:solidFill>
              <a:latin typeface="Proxima Nova Medium" panose="02000506030000020004" pitchFamily="2" charset="0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74716" y="1140431"/>
            <a:ext cx="5736714" cy="38444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>
              <a:buNone/>
            </a:pPr>
            <a:r>
              <a:rPr lang="en-US" sz="1400" i="1" dirty="0"/>
              <a:t>Is the existing broadband infrastructure in the County sufficient to meet local broadband needs? What or where are the perceived gaps? </a:t>
            </a:r>
          </a:p>
        </p:txBody>
      </p:sp>
      <p:pic>
        <p:nvPicPr>
          <p:cNvPr id="2" name="image1.png">
            <a:extLst>
              <a:ext uri="{FF2B5EF4-FFF2-40B4-BE49-F238E27FC236}">
                <a16:creationId xmlns:a16="http://schemas.microsoft.com/office/drawing/2014/main" id="{CC5E19AC-1709-7E75-DC1D-2A93B7E1EFC5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8281885" y="4350284"/>
            <a:ext cx="629544" cy="629544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49694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163672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 dirty="0">
                <a:solidFill>
                  <a:schemeClr val="bg1"/>
                </a:solidFill>
                <a:latin typeface="Proxima Nova Medium" panose="02000506030000020004" pitchFamily="2" charset="0"/>
              </a:rPr>
              <a:t>Questions/Responses</a:t>
            </a:r>
            <a:endParaRPr dirty="0">
              <a:solidFill>
                <a:schemeClr val="bg1"/>
              </a:solidFill>
              <a:latin typeface="Proxima Nova Medium" panose="02000506030000020004" pitchFamily="2" charset="0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74716" y="1140431"/>
            <a:ext cx="5736714" cy="38444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>
              <a:buNone/>
            </a:pPr>
            <a:r>
              <a:rPr lang="en-US" sz="1400" i="1" dirty="0"/>
              <a:t>If you do not have broadband service at home, how do you access the internet? </a:t>
            </a:r>
          </a:p>
        </p:txBody>
      </p:sp>
      <p:pic>
        <p:nvPicPr>
          <p:cNvPr id="2" name="image1.png">
            <a:extLst>
              <a:ext uri="{FF2B5EF4-FFF2-40B4-BE49-F238E27FC236}">
                <a16:creationId xmlns:a16="http://schemas.microsoft.com/office/drawing/2014/main" id="{CC5E19AC-1709-7E75-DC1D-2A93B7E1EFC5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8281885" y="4350284"/>
            <a:ext cx="629544" cy="629544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951306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163672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 dirty="0">
                <a:solidFill>
                  <a:schemeClr val="bg1"/>
                </a:solidFill>
                <a:latin typeface="Proxima Nova Medium" panose="02000506030000020004" pitchFamily="2" charset="0"/>
              </a:rPr>
              <a:t>Questions/Responses</a:t>
            </a:r>
            <a:endParaRPr dirty="0">
              <a:solidFill>
                <a:schemeClr val="bg1"/>
              </a:solidFill>
              <a:latin typeface="Proxima Nova Medium" panose="02000506030000020004" pitchFamily="2" charset="0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74716" y="1140431"/>
            <a:ext cx="5736714" cy="38444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>
              <a:buNone/>
            </a:pPr>
            <a:r>
              <a:rPr lang="en-US" sz="1400" i="1" dirty="0"/>
              <a:t>How do your stakeholders, without at-home broadband service, access the internet? </a:t>
            </a:r>
          </a:p>
        </p:txBody>
      </p:sp>
      <p:pic>
        <p:nvPicPr>
          <p:cNvPr id="2" name="image1.png">
            <a:extLst>
              <a:ext uri="{FF2B5EF4-FFF2-40B4-BE49-F238E27FC236}">
                <a16:creationId xmlns:a16="http://schemas.microsoft.com/office/drawing/2014/main" id="{CC5E19AC-1709-7E75-DC1D-2A93B7E1EFC5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8281885" y="4350284"/>
            <a:ext cx="629544" cy="629544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173443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163672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 dirty="0">
                <a:solidFill>
                  <a:schemeClr val="bg1"/>
                </a:solidFill>
                <a:latin typeface="Proxima Nova Medium" panose="02000506030000020004" pitchFamily="2" charset="0"/>
              </a:rPr>
              <a:t>Questions/Responses</a:t>
            </a:r>
            <a:endParaRPr dirty="0">
              <a:solidFill>
                <a:schemeClr val="bg1"/>
              </a:solidFill>
              <a:latin typeface="Proxima Nova Medium" panose="02000506030000020004" pitchFamily="2" charset="0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74716" y="1140431"/>
            <a:ext cx="5736714" cy="38444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>
              <a:buNone/>
            </a:pPr>
            <a:r>
              <a:rPr lang="en-US" sz="1400" i="1" dirty="0"/>
              <a:t>How do the broadband services that are currently available impact local stakeholders in setting and realizing short term objectives and long range plans (positively or negatively)?</a:t>
            </a:r>
          </a:p>
        </p:txBody>
      </p:sp>
      <p:pic>
        <p:nvPicPr>
          <p:cNvPr id="2" name="image1.png">
            <a:extLst>
              <a:ext uri="{FF2B5EF4-FFF2-40B4-BE49-F238E27FC236}">
                <a16:creationId xmlns:a16="http://schemas.microsoft.com/office/drawing/2014/main" id="{CC5E19AC-1709-7E75-DC1D-2A93B7E1EFC5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8281885" y="4350284"/>
            <a:ext cx="629544" cy="629544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289939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163672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 dirty="0">
                <a:solidFill>
                  <a:schemeClr val="bg1"/>
                </a:solidFill>
                <a:latin typeface="Proxima Nova Medium" panose="02000506030000020004" pitchFamily="2" charset="0"/>
              </a:rPr>
              <a:t>Questions/Responses</a:t>
            </a:r>
            <a:endParaRPr dirty="0">
              <a:solidFill>
                <a:schemeClr val="bg1"/>
              </a:solidFill>
              <a:latin typeface="Proxima Nova Medium" panose="02000506030000020004" pitchFamily="2" charset="0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74716" y="1140431"/>
            <a:ext cx="5736714" cy="38444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>
              <a:buNone/>
            </a:pPr>
            <a:r>
              <a:rPr lang="en-US" sz="1400" i="1" dirty="0"/>
              <a:t>What educational, economic, public health, civic engagement, and other goals would stakeholders wish to address with wider broadband access and/or adoption? </a:t>
            </a:r>
          </a:p>
        </p:txBody>
      </p:sp>
      <p:pic>
        <p:nvPicPr>
          <p:cNvPr id="2" name="image1.png">
            <a:extLst>
              <a:ext uri="{FF2B5EF4-FFF2-40B4-BE49-F238E27FC236}">
                <a16:creationId xmlns:a16="http://schemas.microsoft.com/office/drawing/2014/main" id="{CC5E19AC-1709-7E75-DC1D-2A93B7E1EFC5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8281885" y="4350284"/>
            <a:ext cx="629544" cy="629544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881035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163672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 dirty="0">
                <a:solidFill>
                  <a:schemeClr val="bg1"/>
                </a:solidFill>
                <a:latin typeface="Proxima Nova Medium" panose="02000506030000020004" pitchFamily="2" charset="0"/>
              </a:rPr>
              <a:t>Questions/Responses</a:t>
            </a:r>
            <a:endParaRPr dirty="0">
              <a:solidFill>
                <a:schemeClr val="bg1"/>
              </a:solidFill>
              <a:latin typeface="Proxima Nova Medium" panose="02000506030000020004" pitchFamily="2" charset="0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74716" y="1140431"/>
            <a:ext cx="5736714" cy="38444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>
              <a:buNone/>
            </a:pPr>
            <a:r>
              <a:rPr lang="en-US" sz="1400" i="1" dirty="0"/>
              <a:t>How do internet service providers currently market speed and service packages? </a:t>
            </a:r>
          </a:p>
        </p:txBody>
      </p:sp>
      <p:pic>
        <p:nvPicPr>
          <p:cNvPr id="2" name="image1.png">
            <a:extLst>
              <a:ext uri="{FF2B5EF4-FFF2-40B4-BE49-F238E27FC236}">
                <a16:creationId xmlns:a16="http://schemas.microsoft.com/office/drawing/2014/main" id="{CC5E19AC-1709-7E75-DC1D-2A93B7E1EFC5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8281885" y="4350284"/>
            <a:ext cx="629544" cy="629544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681663976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373</Words>
  <Application>Microsoft Office PowerPoint</Application>
  <PresentationFormat>On-screen Show (16:9)</PresentationFormat>
  <Paragraphs>31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Proxima Nova</vt:lpstr>
      <vt:lpstr>Proxima Nova Medium</vt:lpstr>
      <vt:lpstr>Arial</vt:lpstr>
      <vt:lpstr>Simple Light</vt:lpstr>
      <vt:lpstr>Kendall County</vt:lpstr>
      <vt:lpstr>Questions/Responses</vt:lpstr>
      <vt:lpstr>Questions/Responses</vt:lpstr>
      <vt:lpstr>Questions/Responses</vt:lpstr>
      <vt:lpstr>Questions/Responses</vt:lpstr>
      <vt:lpstr>Questions/Responses</vt:lpstr>
      <vt:lpstr>Questions/Responses</vt:lpstr>
      <vt:lpstr>Questions/Responses</vt:lpstr>
      <vt:lpstr>Questions/Responses</vt:lpstr>
      <vt:lpstr>Questions/Responses</vt:lpstr>
      <vt:lpstr>Questions/Responses</vt:lpstr>
      <vt:lpstr>Questions/Responses</vt:lpstr>
      <vt:lpstr>Questions/Responses</vt:lpstr>
      <vt:lpstr>Questions/Responses</vt:lpstr>
      <vt:lpstr>Next Steps - Recap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Kendall County</dc:title>
  <cp:lastModifiedBy>Aaron</cp:lastModifiedBy>
  <cp:revision>7</cp:revision>
  <dcterms:modified xsi:type="dcterms:W3CDTF">2022-08-09T21:41:16Z</dcterms:modified>
</cp:coreProperties>
</file>