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81" r:id="rId4"/>
    <p:sldId id="282" r:id="rId5"/>
    <p:sldId id="258" r:id="rId6"/>
    <p:sldId id="259" r:id="rId7"/>
    <p:sldId id="284"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3" r:id="rId30"/>
  </p:sldIdLst>
  <p:sldSz cx="9144000" cy="5143500" type="screen16x9"/>
  <p:notesSz cx="6858000" cy="9144000"/>
  <p:embeddedFontLst>
    <p:embeddedFont>
      <p:font typeface="Proxima Nova" panose="020B0604020202020204" charset="0"/>
      <p:regular r:id="rId32"/>
      <p:bold r:id="rId33"/>
      <p:italic r:id="rId34"/>
      <p:boldItalic r:id="rId35"/>
    </p:embeddedFont>
    <p:embeddedFont>
      <p:font typeface="Proxima Nova Medium" panose="020B0604020202020204"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8"/>
  </p:normalViewPr>
  <p:slideViewPr>
    <p:cSldViewPr snapToGrid="0">
      <p:cViewPr varScale="1">
        <p:scale>
          <a:sx n="117" d="100"/>
          <a:sy n="117" d="100"/>
        </p:scale>
        <p:origin x="712" y="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405b017b57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405b017b57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405b017b57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405b017b57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4032fa906a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4032fa906a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4032fa906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4032fa906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405b017b5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405b017b5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4032fa906a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4032fa906a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4032fa906a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4032fa906a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405b017b57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405b017b5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4032fa906a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4032fa906a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4032fa906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4032fa906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4032fa906a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4032fa906a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4032fa906a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4032fa906a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4032fa906a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4032fa906a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4032fa906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4032fa906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405b017b5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405b017b5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4032fa906a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4032fa906a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4032fa906a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4032fa906a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4032fa906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4032fa906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4032fa906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4032fa906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4032fa906a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4032fa906a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4032fa906a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4032fa906a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139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4032fa906a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4032fa906a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942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4032fa906a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4032fa906a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0897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4032fa90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4032fa90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405b017b5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405b017b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405b017b5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405b017b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2961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4032fa906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4032fa906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405b017b57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405b017b57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2" name="Picture 1">
            <a:extLst>
              <a:ext uri="{FF2B5EF4-FFF2-40B4-BE49-F238E27FC236}">
                <a16:creationId xmlns:a16="http://schemas.microsoft.com/office/drawing/2014/main" id="{E37E9569-0BDA-A586-265F-6EAC12F49699}"/>
              </a:ext>
            </a:extLst>
          </p:cNvPr>
          <p:cNvPicPr>
            <a:picLocks noChangeAspect="1"/>
          </p:cNvPicPr>
          <p:nvPr userDrawn="1"/>
        </p:nvPicPr>
        <p:blipFill>
          <a:blip r:embed="rId13">
            <a:alphaModFix amt="16000"/>
          </a:blip>
          <a:stretch>
            <a:fillRect/>
          </a:stretch>
        </p:blipFill>
        <p:spPr>
          <a:xfrm>
            <a:off x="-945539" y="991707"/>
            <a:ext cx="4225471" cy="4152197"/>
          </a:xfrm>
          <a:prstGeom prst="rect">
            <a:avLst/>
          </a:prstGeom>
        </p:spPr>
      </p:pic>
      <p:pic>
        <p:nvPicPr>
          <p:cNvPr id="5" name="Picture 4" descr="Background pattern&#10;&#10;Description automatically generated">
            <a:extLst>
              <a:ext uri="{FF2B5EF4-FFF2-40B4-BE49-F238E27FC236}">
                <a16:creationId xmlns:a16="http://schemas.microsoft.com/office/drawing/2014/main" id="{158D5CB1-1F67-C4D2-C24B-B567660FDEAC}"/>
              </a:ext>
            </a:extLst>
          </p:cNvPr>
          <p:cNvPicPr>
            <a:picLocks noChangeAspect="1"/>
          </p:cNvPicPr>
          <p:nvPr userDrawn="1"/>
        </p:nvPicPr>
        <p:blipFill>
          <a:blip r:embed="rId14"/>
          <a:stretch>
            <a:fillRect/>
          </a:stretch>
        </p:blipFill>
        <p:spPr>
          <a:xfrm>
            <a:off x="-10048" y="6"/>
            <a:ext cx="9144000" cy="991701"/>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648130" y="1447959"/>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600" dirty="0">
                <a:solidFill>
                  <a:schemeClr val="bg2"/>
                </a:solidFill>
                <a:latin typeface="Proxima Nova Medium" panose="02000506030000020004" pitchFamily="2" charset="0"/>
                <a:cs typeface="Futura Medium" panose="020B0602020204020303" pitchFamily="34" charset="-79"/>
              </a:rPr>
              <a:t>Kendall County</a:t>
            </a:r>
            <a:endParaRPr sz="3600" dirty="0">
              <a:solidFill>
                <a:schemeClr val="bg2"/>
              </a:solidFill>
              <a:latin typeface="Proxima Nova Medium" panose="02000506030000020004" pitchFamily="2" charset="0"/>
              <a:cs typeface="Futura Medium" panose="020B0602020204020303" pitchFamily="34" charset="-79"/>
            </a:endParaRPr>
          </a:p>
        </p:txBody>
      </p:sp>
      <p:sp>
        <p:nvSpPr>
          <p:cNvPr id="55" name="Google Shape;55;p13"/>
          <p:cNvSpPr txBox="1">
            <a:spLocks noGrp="1"/>
          </p:cNvSpPr>
          <p:nvPr>
            <p:ph type="subTitle" idx="1"/>
          </p:nvPr>
        </p:nvSpPr>
        <p:spPr>
          <a:xfrm>
            <a:off x="1648130" y="3352871"/>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800" dirty="0">
                <a:latin typeface="Proxima Nova" panose="02000506030000020004" pitchFamily="2" charset="0"/>
              </a:rPr>
              <a:t>Broadband Town Hall</a:t>
            </a:r>
          </a:p>
          <a:p>
            <a:pPr marL="0" lvl="0" indent="0" algn="ctr" rtl="0">
              <a:spcBef>
                <a:spcPts val="0"/>
              </a:spcBef>
              <a:spcAft>
                <a:spcPts val="0"/>
              </a:spcAft>
              <a:buNone/>
            </a:pPr>
            <a:r>
              <a:rPr lang="en" sz="1400" dirty="0">
                <a:latin typeface="Proxima Nova" panose="02000506030000020004" pitchFamily="2" charset="0"/>
              </a:rPr>
              <a:t>August 10, 2022</a:t>
            </a:r>
            <a:endParaRPr sz="1400" dirty="0">
              <a:latin typeface="Proxima Nova" panose="02000506030000020004" pitchFamily="2" charset="0"/>
            </a:endParaRPr>
          </a:p>
        </p:txBody>
      </p:sp>
      <p:pic>
        <p:nvPicPr>
          <p:cNvPr id="3" name="Picture 2" descr="Logo&#10;&#10;Description automatically generated">
            <a:extLst>
              <a:ext uri="{FF2B5EF4-FFF2-40B4-BE49-F238E27FC236}">
                <a16:creationId xmlns:a16="http://schemas.microsoft.com/office/drawing/2014/main" id="{91B3ACEE-36CB-2189-4A92-57883EEE1E13}"/>
              </a:ext>
            </a:extLst>
          </p:cNvPr>
          <p:cNvPicPr>
            <a:picLocks noChangeAspect="1"/>
          </p:cNvPicPr>
          <p:nvPr/>
        </p:nvPicPr>
        <p:blipFill>
          <a:blip r:embed="rId3"/>
          <a:stretch>
            <a:fillRect/>
          </a:stretch>
        </p:blipFill>
        <p:spPr>
          <a:xfrm>
            <a:off x="4769826" y="4139680"/>
            <a:ext cx="2277208" cy="471521"/>
          </a:xfrm>
          <a:prstGeom prst="rect">
            <a:avLst/>
          </a:prstGeom>
        </p:spPr>
      </p:pic>
      <p:pic>
        <p:nvPicPr>
          <p:cNvPr id="4" name="image1.png">
            <a:extLst>
              <a:ext uri="{FF2B5EF4-FFF2-40B4-BE49-F238E27FC236}">
                <a16:creationId xmlns:a16="http://schemas.microsoft.com/office/drawing/2014/main" id="{EFF15444-CB79-273A-7215-8BF65FAD500D}"/>
              </a:ext>
            </a:extLst>
          </p:cNvPr>
          <p:cNvPicPr/>
          <p:nvPr/>
        </p:nvPicPr>
        <p:blipFill>
          <a:blip r:embed="rId4"/>
          <a:srcRect/>
          <a:stretch>
            <a:fillRect/>
          </a:stretch>
        </p:blipFill>
        <p:spPr>
          <a:xfrm>
            <a:off x="5280123" y="1644702"/>
            <a:ext cx="1080770" cy="1080770"/>
          </a:xfrm>
          <a:prstGeom prst="rect">
            <a:avLst/>
          </a:prstGeo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5" name="Google Shape;95;p19"/>
          <p:cNvPicPr preferRelativeResize="0"/>
          <p:nvPr/>
        </p:nvPicPr>
        <p:blipFill>
          <a:blip r:embed="rId3">
            <a:alphaModFix/>
          </a:blip>
          <a:stretch>
            <a:fillRect/>
          </a:stretch>
        </p:blipFill>
        <p:spPr>
          <a:xfrm>
            <a:off x="3584672" y="1071152"/>
            <a:ext cx="4931424" cy="2338075"/>
          </a:xfrm>
          <a:prstGeom prst="rect">
            <a:avLst/>
          </a:prstGeom>
          <a:noFill/>
          <a:ln>
            <a:noFill/>
          </a:ln>
        </p:spPr>
      </p:pic>
      <p:pic>
        <p:nvPicPr>
          <p:cNvPr id="96" name="Google Shape;96;p19"/>
          <p:cNvPicPr preferRelativeResize="0"/>
          <p:nvPr/>
        </p:nvPicPr>
        <p:blipFill>
          <a:blip r:embed="rId4">
            <a:alphaModFix/>
          </a:blip>
          <a:stretch>
            <a:fillRect/>
          </a:stretch>
        </p:blipFill>
        <p:spPr>
          <a:xfrm>
            <a:off x="4598521" y="3512314"/>
            <a:ext cx="2903725" cy="1523418"/>
          </a:xfrm>
          <a:prstGeom prst="rect">
            <a:avLst/>
          </a:prstGeom>
          <a:noFill/>
          <a:ln>
            <a:noFill/>
          </a:ln>
        </p:spPr>
      </p:pic>
      <p:sp>
        <p:nvSpPr>
          <p:cNvPr id="4" name="TextBox 3">
            <a:extLst>
              <a:ext uri="{FF2B5EF4-FFF2-40B4-BE49-F238E27FC236}">
                <a16:creationId xmlns:a16="http://schemas.microsoft.com/office/drawing/2014/main" id="{CC0C6EEA-DFF9-8CA3-B565-D5CF596BFB35}"/>
              </a:ext>
            </a:extLst>
          </p:cNvPr>
          <p:cNvSpPr txBox="1"/>
          <p:nvPr/>
        </p:nvSpPr>
        <p:spPr>
          <a:xfrm>
            <a:off x="2050806" y="192136"/>
            <a:ext cx="5042388" cy="477054"/>
          </a:xfrm>
          <a:prstGeom prst="rect">
            <a:avLst/>
          </a:prstGeom>
          <a:noFill/>
        </p:spPr>
        <p:txBody>
          <a:bodyPr wrap="square">
            <a:spAutoFit/>
          </a:bodyPr>
          <a:lstStyle/>
          <a:p>
            <a:pPr algn="ctr"/>
            <a:r>
              <a:rPr lang="en" sz="2500" dirty="0">
                <a:solidFill>
                  <a:schemeClr val="bg1"/>
                </a:solidFill>
                <a:latin typeface="Proxima Nova Medium" panose="02000506030000020004" pitchFamily="2" charset="0"/>
              </a:rPr>
              <a:t>Community Survey</a:t>
            </a:r>
            <a:endParaRPr lang="en-US" sz="2500" dirty="0"/>
          </a:p>
        </p:txBody>
      </p:sp>
      <p:pic>
        <p:nvPicPr>
          <p:cNvPr id="5" name="image1.png">
            <a:extLst>
              <a:ext uri="{FF2B5EF4-FFF2-40B4-BE49-F238E27FC236}">
                <a16:creationId xmlns:a16="http://schemas.microsoft.com/office/drawing/2014/main" id="{19768DBA-5736-F271-5CA8-439DDFE15E60}"/>
              </a:ext>
            </a:extLst>
          </p:cNvPr>
          <p:cNvPicPr/>
          <p:nvPr/>
        </p:nvPicPr>
        <p:blipFill>
          <a:blip r:embed="rId5"/>
          <a:srcRect/>
          <a:stretch>
            <a:fillRect/>
          </a:stretch>
        </p:blipFill>
        <p:spPr>
          <a:xfrm>
            <a:off x="8281885" y="4350284"/>
            <a:ext cx="629544" cy="629544"/>
          </a:xfrm>
          <a:prstGeom prst="rect">
            <a:avLst/>
          </a:prstGeo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3" name="Google Shape;103;p20"/>
          <p:cNvPicPr preferRelativeResize="0"/>
          <p:nvPr/>
        </p:nvPicPr>
        <p:blipFill>
          <a:blip r:embed="rId3">
            <a:alphaModFix/>
          </a:blip>
          <a:stretch>
            <a:fillRect/>
          </a:stretch>
        </p:blipFill>
        <p:spPr>
          <a:xfrm>
            <a:off x="3897086" y="1250061"/>
            <a:ext cx="4571999" cy="1123075"/>
          </a:xfrm>
          <a:prstGeom prst="rect">
            <a:avLst/>
          </a:prstGeom>
          <a:noFill/>
          <a:ln>
            <a:noFill/>
          </a:ln>
        </p:spPr>
      </p:pic>
      <p:pic>
        <p:nvPicPr>
          <p:cNvPr id="104" name="Google Shape;104;p20"/>
          <p:cNvPicPr preferRelativeResize="0"/>
          <p:nvPr/>
        </p:nvPicPr>
        <p:blipFill>
          <a:blip r:embed="rId4">
            <a:alphaModFix/>
          </a:blip>
          <a:stretch>
            <a:fillRect/>
          </a:stretch>
        </p:blipFill>
        <p:spPr>
          <a:xfrm>
            <a:off x="3928585" y="2507889"/>
            <a:ext cx="4509026" cy="2443475"/>
          </a:xfrm>
          <a:prstGeom prst="rect">
            <a:avLst/>
          </a:prstGeom>
          <a:noFill/>
          <a:ln>
            <a:noFill/>
          </a:ln>
        </p:spPr>
      </p:pic>
      <p:sp>
        <p:nvSpPr>
          <p:cNvPr id="4" name="TextBox 3">
            <a:extLst>
              <a:ext uri="{FF2B5EF4-FFF2-40B4-BE49-F238E27FC236}">
                <a16:creationId xmlns:a16="http://schemas.microsoft.com/office/drawing/2014/main" id="{04CED1CE-B7C2-6BF4-AF7B-B8559B0318CF}"/>
              </a:ext>
            </a:extLst>
          </p:cNvPr>
          <p:cNvSpPr txBox="1"/>
          <p:nvPr/>
        </p:nvSpPr>
        <p:spPr>
          <a:xfrm>
            <a:off x="2050806" y="192136"/>
            <a:ext cx="5042388" cy="477054"/>
          </a:xfrm>
          <a:prstGeom prst="rect">
            <a:avLst/>
          </a:prstGeom>
          <a:noFill/>
        </p:spPr>
        <p:txBody>
          <a:bodyPr wrap="square">
            <a:spAutoFit/>
          </a:bodyPr>
          <a:lstStyle/>
          <a:p>
            <a:pPr algn="ctr"/>
            <a:r>
              <a:rPr lang="en" sz="2500" dirty="0">
                <a:solidFill>
                  <a:schemeClr val="bg1"/>
                </a:solidFill>
                <a:latin typeface="Proxima Nova Medium" panose="02000506030000020004" pitchFamily="2" charset="0"/>
              </a:rPr>
              <a:t>Community Survey</a:t>
            </a:r>
            <a:endParaRPr lang="en-US" sz="2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11" name="Google Shape;111;p21"/>
          <p:cNvPicPr preferRelativeResize="0"/>
          <p:nvPr/>
        </p:nvPicPr>
        <p:blipFill>
          <a:blip r:embed="rId3">
            <a:alphaModFix/>
          </a:blip>
          <a:stretch>
            <a:fillRect/>
          </a:stretch>
        </p:blipFill>
        <p:spPr>
          <a:xfrm>
            <a:off x="1404258" y="1597572"/>
            <a:ext cx="2845516" cy="2980241"/>
          </a:xfrm>
          <a:prstGeom prst="rect">
            <a:avLst/>
          </a:prstGeom>
          <a:noFill/>
          <a:ln>
            <a:noFill/>
          </a:ln>
        </p:spPr>
      </p:pic>
      <p:pic>
        <p:nvPicPr>
          <p:cNvPr id="112" name="Google Shape;112;p21"/>
          <p:cNvPicPr preferRelativeResize="0"/>
          <p:nvPr/>
        </p:nvPicPr>
        <p:blipFill>
          <a:blip r:embed="rId4">
            <a:alphaModFix/>
          </a:blip>
          <a:stretch>
            <a:fillRect/>
          </a:stretch>
        </p:blipFill>
        <p:spPr>
          <a:xfrm>
            <a:off x="4459561" y="1597572"/>
            <a:ext cx="4382000" cy="2979576"/>
          </a:xfrm>
          <a:prstGeom prst="rect">
            <a:avLst/>
          </a:prstGeom>
          <a:noFill/>
          <a:ln>
            <a:noFill/>
          </a:ln>
        </p:spPr>
      </p:pic>
      <p:sp>
        <p:nvSpPr>
          <p:cNvPr id="4" name="TextBox 3">
            <a:extLst>
              <a:ext uri="{FF2B5EF4-FFF2-40B4-BE49-F238E27FC236}">
                <a16:creationId xmlns:a16="http://schemas.microsoft.com/office/drawing/2014/main" id="{7E46277E-8F38-84BE-95CC-CB3EFF10599A}"/>
              </a:ext>
            </a:extLst>
          </p:cNvPr>
          <p:cNvSpPr txBox="1"/>
          <p:nvPr/>
        </p:nvSpPr>
        <p:spPr>
          <a:xfrm>
            <a:off x="2050806" y="192136"/>
            <a:ext cx="5042388" cy="477054"/>
          </a:xfrm>
          <a:prstGeom prst="rect">
            <a:avLst/>
          </a:prstGeom>
          <a:noFill/>
        </p:spPr>
        <p:txBody>
          <a:bodyPr wrap="square">
            <a:spAutoFit/>
          </a:bodyPr>
          <a:lstStyle/>
          <a:p>
            <a:pPr algn="ctr"/>
            <a:r>
              <a:rPr lang="en" sz="2500" dirty="0">
                <a:solidFill>
                  <a:schemeClr val="bg1"/>
                </a:solidFill>
                <a:latin typeface="Proxima Nova Medium" panose="02000506030000020004" pitchFamily="2" charset="0"/>
              </a:rPr>
              <a:t>Community Survey</a:t>
            </a:r>
            <a:endParaRPr lang="en-US" sz="2500" dirty="0"/>
          </a:p>
        </p:txBody>
      </p:sp>
      <p:pic>
        <p:nvPicPr>
          <p:cNvPr id="5" name="image1.png">
            <a:extLst>
              <a:ext uri="{FF2B5EF4-FFF2-40B4-BE49-F238E27FC236}">
                <a16:creationId xmlns:a16="http://schemas.microsoft.com/office/drawing/2014/main" id="{D0995F53-1890-E8A3-13B3-51A883B35913}"/>
              </a:ext>
            </a:extLst>
          </p:cNvPr>
          <p:cNvPicPr/>
          <p:nvPr/>
        </p:nvPicPr>
        <p:blipFill>
          <a:blip r:embed="rId5"/>
          <a:srcRect/>
          <a:stretch>
            <a:fillRect/>
          </a:stretch>
        </p:blipFill>
        <p:spPr>
          <a:xfrm>
            <a:off x="8281885" y="4350284"/>
            <a:ext cx="629544" cy="629544"/>
          </a:xfrm>
          <a:prstGeom prst="rect">
            <a:avLst/>
          </a:prstGeo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8" name="Google Shape;118;p22"/>
          <p:cNvSpPr txBox="1">
            <a:spLocks noGrp="1"/>
          </p:cNvSpPr>
          <p:nvPr>
            <p:ph type="body" idx="1"/>
          </p:nvPr>
        </p:nvSpPr>
        <p:spPr>
          <a:xfrm>
            <a:off x="3624943" y="1534964"/>
            <a:ext cx="5196471"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dirty="0">
                <a:latin typeface="Proxima Nova" panose="02000506030000020004" pitchFamily="2" charset="0"/>
              </a:rPr>
              <a:t>Middle Mile</a:t>
            </a:r>
            <a:endParaRPr sz="1400" dirty="0">
              <a:latin typeface="Proxima Nova" panose="02000506030000020004" pitchFamily="2" charset="0"/>
            </a:endParaRPr>
          </a:p>
          <a:p>
            <a:pPr marL="457200" lvl="0" indent="-342900" algn="l" rtl="0">
              <a:spcBef>
                <a:spcPts val="1200"/>
              </a:spcBef>
              <a:spcAft>
                <a:spcPts val="0"/>
              </a:spcAft>
              <a:buSzPts val="1800"/>
              <a:buChar char="●"/>
            </a:pPr>
            <a:r>
              <a:rPr lang="en" sz="1400" dirty="0">
                <a:latin typeface="Proxima Nova" panose="02000506030000020004" pitchFamily="2" charset="0"/>
              </a:rPr>
              <a:t>In the case of the preliminary middle mile design, a total of 97 anchor institutions have been connected through 13 closed network rings to add connectivity redundancy in the infrastructure (risk minimization of connectivity interruption due to potential hazards).</a:t>
            </a:r>
            <a:endParaRPr sz="1400" dirty="0">
              <a:latin typeface="Proxima Nova" panose="02000506030000020004" pitchFamily="2" charset="0"/>
            </a:endParaRPr>
          </a:p>
          <a:p>
            <a:pPr marL="457200" lvl="0" indent="-342900" algn="l" rtl="0">
              <a:spcBef>
                <a:spcPts val="0"/>
              </a:spcBef>
              <a:spcAft>
                <a:spcPts val="0"/>
              </a:spcAft>
              <a:buSzPts val="1800"/>
              <a:buChar char="●"/>
            </a:pPr>
            <a:r>
              <a:rPr lang="en" sz="1400" dirty="0">
                <a:latin typeface="Proxima Nova" panose="02000506030000020004" pitchFamily="2" charset="0"/>
              </a:rPr>
              <a:t>While the design does include some laterals for anchor institutions, less than 1% of the emergency services sites are on a lateral.</a:t>
            </a:r>
            <a:endParaRPr sz="1400" dirty="0">
              <a:latin typeface="Proxima Nova" panose="02000506030000020004" pitchFamily="2" charset="0"/>
            </a:endParaRPr>
          </a:p>
          <a:p>
            <a:pPr marL="457200" lvl="0" indent="0" algn="l" rtl="0">
              <a:spcBef>
                <a:spcPts val="1200"/>
              </a:spcBef>
              <a:spcAft>
                <a:spcPts val="1200"/>
              </a:spcAft>
              <a:buNone/>
            </a:pPr>
            <a:endParaRPr sz="1400" dirty="0">
              <a:latin typeface="Proxima Nova" panose="02000506030000020004" pitchFamily="2" charset="0"/>
            </a:endParaRPr>
          </a:p>
        </p:txBody>
      </p:sp>
      <p:sp>
        <p:nvSpPr>
          <p:cNvPr id="6" name="TextBox 5">
            <a:extLst>
              <a:ext uri="{FF2B5EF4-FFF2-40B4-BE49-F238E27FC236}">
                <a16:creationId xmlns:a16="http://schemas.microsoft.com/office/drawing/2014/main" id="{5A707EC7-EA30-59B2-3A51-E6C711791BD7}"/>
              </a:ext>
            </a:extLst>
          </p:cNvPr>
          <p:cNvSpPr txBox="1"/>
          <p:nvPr/>
        </p:nvSpPr>
        <p:spPr>
          <a:xfrm>
            <a:off x="1112488" y="192136"/>
            <a:ext cx="6919023" cy="477054"/>
          </a:xfrm>
          <a:prstGeom prst="rect">
            <a:avLst/>
          </a:prstGeom>
          <a:noFill/>
        </p:spPr>
        <p:txBody>
          <a:bodyPr wrap="square">
            <a:spAutoFit/>
          </a:bodyPr>
          <a:lstStyle/>
          <a:p>
            <a:pPr algn="ctr"/>
            <a:r>
              <a:rPr lang="en" sz="2500" dirty="0">
                <a:solidFill>
                  <a:schemeClr val="bg1"/>
                </a:solidFill>
                <a:latin typeface="Proxima Nova Medium" panose="02000506030000020004" pitchFamily="2" charset="0"/>
              </a:rPr>
              <a:t>Preliminary Network Design – M</a:t>
            </a:r>
            <a:r>
              <a:rPr lang="en-US" sz="2500" dirty="0" err="1">
                <a:solidFill>
                  <a:schemeClr val="bg1"/>
                </a:solidFill>
                <a:latin typeface="Proxima Nova Medium" panose="02000506030000020004" pitchFamily="2" charset="0"/>
              </a:rPr>
              <a:t>i</a:t>
            </a:r>
            <a:r>
              <a:rPr lang="en" sz="2500" dirty="0" err="1">
                <a:solidFill>
                  <a:schemeClr val="bg1"/>
                </a:solidFill>
                <a:latin typeface="Proxima Nova Medium" panose="02000506030000020004" pitchFamily="2" charset="0"/>
              </a:rPr>
              <a:t>ddle</a:t>
            </a:r>
            <a:r>
              <a:rPr lang="en" sz="2500" dirty="0">
                <a:solidFill>
                  <a:schemeClr val="bg1"/>
                </a:solidFill>
                <a:latin typeface="Proxima Nova Medium" panose="02000506030000020004" pitchFamily="2" charset="0"/>
              </a:rPr>
              <a:t> Mile</a:t>
            </a:r>
            <a:endParaRPr lang="en-US" sz="2500" dirty="0"/>
          </a:p>
        </p:txBody>
      </p:sp>
      <p:pic>
        <p:nvPicPr>
          <p:cNvPr id="7" name="image1.png">
            <a:extLst>
              <a:ext uri="{FF2B5EF4-FFF2-40B4-BE49-F238E27FC236}">
                <a16:creationId xmlns:a16="http://schemas.microsoft.com/office/drawing/2014/main" id="{FE4851B6-BAF9-29F2-6B58-F52135F61594}"/>
              </a:ext>
            </a:extLst>
          </p:cNvPr>
          <p:cNvPicPr/>
          <p:nvPr/>
        </p:nvPicPr>
        <p:blipFill>
          <a:blip r:embed="rId3"/>
          <a:srcRect/>
          <a:stretch>
            <a:fillRect/>
          </a:stretch>
        </p:blipFill>
        <p:spPr>
          <a:xfrm>
            <a:off x="8281885" y="4350284"/>
            <a:ext cx="629544" cy="629544"/>
          </a:xfrm>
          <a:prstGeom prst="rect">
            <a:avLst/>
          </a:prstGeo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5" name="Google Shape;125;p23"/>
          <p:cNvPicPr preferRelativeResize="0"/>
          <p:nvPr/>
        </p:nvPicPr>
        <p:blipFill>
          <a:blip r:embed="rId3">
            <a:alphaModFix/>
          </a:blip>
          <a:stretch>
            <a:fillRect/>
          </a:stretch>
        </p:blipFill>
        <p:spPr>
          <a:xfrm>
            <a:off x="4572000" y="1093925"/>
            <a:ext cx="3527851" cy="3967600"/>
          </a:xfrm>
          <a:prstGeom prst="rect">
            <a:avLst/>
          </a:prstGeom>
          <a:noFill/>
          <a:ln>
            <a:noFill/>
          </a:ln>
        </p:spPr>
      </p:pic>
      <p:sp>
        <p:nvSpPr>
          <p:cNvPr id="4" name="TextBox 3">
            <a:extLst>
              <a:ext uri="{FF2B5EF4-FFF2-40B4-BE49-F238E27FC236}">
                <a16:creationId xmlns:a16="http://schemas.microsoft.com/office/drawing/2014/main" id="{789E0FCF-8858-60A7-8A4D-35A2CB7F4D7F}"/>
              </a:ext>
            </a:extLst>
          </p:cNvPr>
          <p:cNvSpPr txBox="1"/>
          <p:nvPr/>
        </p:nvSpPr>
        <p:spPr>
          <a:xfrm>
            <a:off x="1112488" y="192136"/>
            <a:ext cx="6919023" cy="477054"/>
          </a:xfrm>
          <a:prstGeom prst="rect">
            <a:avLst/>
          </a:prstGeom>
          <a:noFill/>
        </p:spPr>
        <p:txBody>
          <a:bodyPr wrap="square">
            <a:spAutoFit/>
          </a:bodyPr>
          <a:lstStyle/>
          <a:p>
            <a:pPr algn="ctr"/>
            <a:r>
              <a:rPr lang="en" sz="2500" dirty="0">
                <a:solidFill>
                  <a:schemeClr val="bg1"/>
                </a:solidFill>
                <a:latin typeface="Proxima Nova Medium" panose="02000506030000020004" pitchFamily="2" charset="0"/>
              </a:rPr>
              <a:t>Preliminary Design – M</a:t>
            </a:r>
            <a:r>
              <a:rPr lang="en-US" sz="2500" dirty="0" err="1">
                <a:solidFill>
                  <a:schemeClr val="bg1"/>
                </a:solidFill>
                <a:latin typeface="Proxima Nova Medium" panose="02000506030000020004" pitchFamily="2" charset="0"/>
              </a:rPr>
              <a:t>i</a:t>
            </a:r>
            <a:r>
              <a:rPr lang="en" sz="2500" dirty="0" err="1">
                <a:solidFill>
                  <a:schemeClr val="bg1"/>
                </a:solidFill>
                <a:latin typeface="Proxima Nova Medium" panose="02000506030000020004" pitchFamily="2" charset="0"/>
              </a:rPr>
              <a:t>ddle</a:t>
            </a:r>
            <a:r>
              <a:rPr lang="en" sz="2500" dirty="0">
                <a:solidFill>
                  <a:schemeClr val="bg1"/>
                </a:solidFill>
                <a:latin typeface="Proxima Nova Medium" panose="02000506030000020004" pitchFamily="2" charset="0"/>
              </a:rPr>
              <a:t> Mile</a:t>
            </a:r>
            <a:endParaRPr lang="en-US" sz="2500" dirty="0"/>
          </a:p>
        </p:txBody>
      </p:sp>
      <p:pic>
        <p:nvPicPr>
          <p:cNvPr id="5" name="image1.png">
            <a:extLst>
              <a:ext uri="{FF2B5EF4-FFF2-40B4-BE49-F238E27FC236}">
                <a16:creationId xmlns:a16="http://schemas.microsoft.com/office/drawing/2014/main" id="{4711A3BD-3967-FB0F-E50C-497967C71994}"/>
              </a:ext>
            </a:extLst>
          </p:cNvPr>
          <p:cNvPicPr/>
          <p:nvPr/>
        </p:nvPicPr>
        <p:blipFill>
          <a:blip r:embed="rId4"/>
          <a:srcRect/>
          <a:stretch>
            <a:fillRect/>
          </a:stretch>
        </p:blipFill>
        <p:spPr>
          <a:xfrm>
            <a:off x="8281885" y="4350284"/>
            <a:ext cx="629544" cy="629544"/>
          </a:xfrm>
          <a:prstGeom prst="rect">
            <a:avLst/>
          </a:prstGeo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24"/>
          <p:cNvSpPr txBox="1">
            <a:spLocks noGrp="1"/>
          </p:cNvSpPr>
          <p:nvPr>
            <p:ph type="body" idx="1"/>
          </p:nvPr>
        </p:nvSpPr>
        <p:spPr>
          <a:xfrm>
            <a:off x="2808401" y="1480783"/>
            <a:ext cx="2296886" cy="3416400"/>
          </a:xfrm>
          <a:prstGeom prst="rect">
            <a:avLst/>
          </a:prstGeom>
        </p:spPr>
        <p:txBody>
          <a:bodyPr spcFirstLastPara="1" wrap="square" lIns="91425" tIns="91425" rIns="91425" bIns="91425" anchor="t" anchorCtr="0">
            <a:normAutofit/>
          </a:bodyPr>
          <a:lstStyle/>
          <a:p>
            <a:pPr marL="285750" indent="-285750">
              <a:lnSpc>
                <a:spcPct val="120000"/>
              </a:lnSpc>
              <a:buClr>
                <a:schemeClr val="dk1"/>
              </a:buClr>
              <a:buSzPts val="275"/>
            </a:pPr>
            <a:r>
              <a:rPr lang="en" sz="1400" dirty="0">
                <a:latin typeface="Proxima Nova"/>
                <a:ea typeface="Proxima Nova"/>
                <a:cs typeface="Proxima Nova"/>
                <a:sym typeface="Proxima Nova"/>
              </a:rPr>
              <a:t>Schools</a:t>
            </a:r>
          </a:p>
          <a:p>
            <a:pPr marL="285750" indent="-285750">
              <a:lnSpc>
                <a:spcPct val="120000"/>
              </a:lnSpc>
              <a:buClr>
                <a:schemeClr val="dk1"/>
              </a:buClr>
              <a:buSzPts val="275"/>
            </a:pPr>
            <a:r>
              <a:rPr lang="en" sz="1400" dirty="0">
                <a:latin typeface="Proxima Nova"/>
                <a:ea typeface="Proxima Nova"/>
                <a:cs typeface="Proxima Nova"/>
                <a:sym typeface="Proxima Nova"/>
              </a:rPr>
              <a:t>Fire Stations</a:t>
            </a:r>
          </a:p>
          <a:p>
            <a:pPr marL="285750" indent="-285750">
              <a:lnSpc>
                <a:spcPct val="120000"/>
              </a:lnSpc>
              <a:buClr>
                <a:schemeClr val="dk1"/>
              </a:buClr>
              <a:buSzPts val="275"/>
            </a:pPr>
            <a:r>
              <a:rPr lang="en" sz="1400" dirty="0">
                <a:latin typeface="Proxima Nova"/>
                <a:ea typeface="Proxima Nova"/>
                <a:cs typeface="Proxima Nova"/>
                <a:sym typeface="Proxima Nova"/>
              </a:rPr>
              <a:t>County Buildings</a:t>
            </a:r>
          </a:p>
          <a:p>
            <a:pPr marL="285750" indent="-285750">
              <a:lnSpc>
                <a:spcPct val="120000"/>
              </a:lnSpc>
              <a:buClr>
                <a:schemeClr val="dk1"/>
              </a:buClr>
              <a:buSzPts val="275"/>
            </a:pPr>
            <a:r>
              <a:rPr lang="en" sz="1400" dirty="0">
                <a:latin typeface="Proxima Nova"/>
                <a:ea typeface="Proxima Nova"/>
                <a:cs typeface="Proxima Nova"/>
                <a:sym typeface="Proxima Nova"/>
              </a:rPr>
              <a:t>Township Buildings</a:t>
            </a:r>
          </a:p>
          <a:p>
            <a:pPr marL="285750" indent="-285750">
              <a:lnSpc>
                <a:spcPct val="120000"/>
              </a:lnSpc>
              <a:buClr>
                <a:schemeClr val="dk1"/>
              </a:buClr>
              <a:buSzPts val="275"/>
            </a:pPr>
            <a:r>
              <a:rPr lang="en" sz="1400" dirty="0">
                <a:latin typeface="Proxima Nova"/>
                <a:ea typeface="Proxima Nova"/>
                <a:cs typeface="Proxima Nova"/>
                <a:sym typeface="Proxima Nova"/>
              </a:rPr>
              <a:t>City Buildings</a:t>
            </a:r>
          </a:p>
          <a:p>
            <a:pPr marL="285750" indent="-285750">
              <a:lnSpc>
                <a:spcPct val="120000"/>
              </a:lnSpc>
              <a:buClr>
                <a:schemeClr val="dk1"/>
              </a:buClr>
              <a:buSzPts val="275"/>
            </a:pPr>
            <a:r>
              <a:rPr lang="en" sz="1400" dirty="0">
                <a:latin typeface="Proxima Nova"/>
                <a:ea typeface="Proxima Nova"/>
                <a:cs typeface="Proxima Nova"/>
                <a:sym typeface="Proxima Nova"/>
              </a:rPr>
              <a:t>Park District Buildings</a:t>
            </a:r>
          </a:p>
          <a:p>
            <a:pPr marL="285750" indent="-285750">
              <a:lnSpc>
                <a:spcPct val="120000"/>
              </a:lnSpc>
              <a:buClr>
                <a:schemeClr val="dk1"/>
              </a:buClr>
              <a:buSzPts val="275"/>
            </a:pPr>
            <a:r>
              <a:rPr lang="en" sz="1400" dirty="0">
                <a:latin typeface="Proxima Nova"/>
                <a:ea typeface="Proxima Nova"/>
                <a:cs typeface="Proxima Nova"/>
                <a:sym typeface="Proxima Nova"/>
              </a:rPr>
              <a:t>Libraries</a:t>
            </a:r>
          </a:p>
          <a:p>
            <a:pPr marL="285750" indent="-285750">
              <a:lnSpc>
                <a:spcPct val="120000"/>
              </a:lnSpc>
              <a:buClr>
                <a:schemeClr val="dk1"/>
              </a:buClr>
              <a:buSzPts val="275"/>
            </a:pPr>
            <a:r>
              <a:rPr lang="en" sz="1400" dirty="0">
                <a:latin typeface="Proxima Nova"/>
                <a:ea typeface="Proxima Nova"/>
                <a:cs typeface="Proxima Nova"/>
                <a:sym typeface="Proxima Nova"/>
              </a:rPr>
              <a:t>Police Departments</a:t>
            </a:r>
          </a:p>
          <a:p>
            <a:pPr marL="285750" indent="-285750">
              <a:lnSpc>
                <a:spcPct val="120000"/>
              </a:lnSpc>
              <a:buClr>
                <a:schemeClr val="dk1"/>
              </a:buClr>
              <a:buSzPts val="275"/>
            </a:pPr>
            <a:r>
              <a:rPr lang="en" sz="1400" dirty="0">
                <a:latin typeface="Proxima Nova"/>
                <a:ea typeface="Proxima Nova"/>
                <a:cs typeface="Proxima Nova"/>
                <a:sym typeface="Proxima Nova"/>
              </a:rPr>
              <a:t>Sanitary Buildings</a:t>
            </a:r>
          </a:p>
          <a:p>
            <a:pPr marL="285750" indent="-285750">
              <a:lnSpc>
                <a:spcPct val="120000"/>
              </a:lnSpc>
              <a:buClr>
                <a:schemeClr val="dk1"/>
              </a:buClr>
              <a:buSzPts val="275"/>
            </a:pPr>
            <a:r>
              <a:rPr lang="en" sz="1400" dirty="0">
                <a:latin typeface="Proxima Nova"/>
                <a:ea typeface="Proxima Nova"/>
                <a:cs typeface="Proxima Nova"/>
                <a:sym typeface="Proxima Nova"/>
              </a:rPr>
              <a:t>Forest Preserve Building</a:t>
            </a:r>
            <a:endParaRPr sz="1400" dirty="0">
              <a:latin typeface="Proxima Nova"/>
              <a:ea typeface="Proxima Nova"/>
              <a:cs typeface="Proxima Nova"/>
              <a:sym typeface="Proxima Nova"/>
            </a:endParaRPr>
          </a:p>
        </p:txBody>
      </p:sp>
      <p:pic>
        <p:nvPicPr>
          <p:cNvPr id="132" name="Google Shape;132;p24"/>
          <p:cNvPicPr preferRelativeResize="0"/>
          <p:nvPr/>
        </p:nvPicPr>
        <p:blipFill>
          <a:blip r:embed="rId3">
            <a:alphaModFix/>
          </a:blip>
          <a:stretch>
            <a:fillRect/>
          </a:stretch>
        </p:blipFill>
        <p:spPr>
          <a:xfrm>
            <a:off x="5012821" y="1234203"/>
            <a:ext cx="4069850" cy="3666599"/>
          </a:xfrm>
          <a:prstGeom prst="rect">
            <a:avLst/>
          </a:prstGeom>
          <a:noFill/>
          <a:ln>
            <a:noFill/>
          </a:ln>
        </p:spPr>
      </p:pic>
      <p:sp>
        <p:nvSpPr>
          <p:cNvPr id="4" name="TextBox 3">
            <a:extLst>
              <a:ext uri="{FF2B5EF4-FFF2-40B4-BE49-F238E27FC236}">
                <a16:creationId xmlns:a16="http://schemas.microsoft.com/office/drawing/2014/main" id="{D06A100B-B3F1-1735-1FC1-3C7C781E8FEF}"/>
              </a:ext>
            </a:extLst>
          </p:cNvPr>
          <p:cNvSpPr txBox="1"/>
          <p:nvPr/>
        </p:nvSpPr>
        <p:spPr>
          <a:xfrm>
            <a:off x="1112488" y="192136"/>
            <a:ext cx="6919023" cy="477054"/>
          </a:xfrm>
          <a:prstGeom prst="rect">
            <a:avLst/>
          </a:prstGeom>
          <a:noFill/>
        </p:spPr>
        <p:txBody>
          <a:bodyPr wrap="square">
            <a:spAutoFit/>
          </a:bodyPr>
          <a:lstStyle/>
          <a:p>
            <a:pPr algn="ctr"/>
            <a:r>
              <a:rPr lang="en" sz="2500" dirty="0">
                <a:solidFill>
                  <a:schemeClr val="bg1"/>
                </a:solidFill>
                <a:latin typeface="Proxima Nova Medium" panose="02000506030000020004" pitchFamily="2" charset="0"/>
              </a:rPr>
              <a:t>Preliminary Network Design – M</a:t>
            </a:r>
            <a:r>
              <a:rPr lang="en-US" sz="2500" dirty="0" err="1">
                <a:solidFill>
                  <a:schemeClr val="bg1"/>
                </a:solidFill>
                <a:latin typeface="Proxima Nova Medium" panose="02000506030000020004" pitchFamily="2" charset="0"/>
              </a:rPr>
              <a:t>i</a:t>
            </a:r>
            <a:r>
              <a:rPr lang="en" sz="2500" dirty="0" err="1">
                <a:solidFill>
                  <a:schemeClr val="bg1"/>
                </a:solidFill>
                <a:latin typeface="Proxima Nova Medium" panose="02000506030000020004" pitchFamily="2" charset="0"/>
              </a:rPr>
              <a:t>ddle</a:t>
            </a:r>
            <a:r>
              <a:rPr lang="en" sz="2500" dirty="0">
                <a:solidFill>
                  <a:schemeClr val="bg1"/>
                </a:solidFill>
                <a:latin typeface="Proxima Nova Medium" panose="02000506030000020004" pitchFamily="2" charset="0"/>
              </a:rPr>
              <a:t> Mile</a:t>
            </a:r>
            <a:endParaRPr lang="en-US" sz="2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25"/>
          <p:cNvSpPr txBox="1">
            <a:spLocks noGrp="1"/>
          </p:cNvSpPr>
          <p:nvPr>
            <p:ph type="body" idx="1"/>
          </p:nvPr>
        </p:nvSpPr>
        <p:spPr>
          <a:xfrm>
            <a:off x="3637052" y="1880171"/>
            <a:ext cx="5195248" cy="2688704"/>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dirty="0">
                <a:latin typeface="Proxima Nova" panose="02000506030000020004" pitchFamily="2" charset="0"/>
              </a:rPr>
              <a:t>Last Mile</a:t>
            </a:r>
            <a:endParaRPr sz="1400" dirty="0">
              <a:latin typeface="Proxima Nova" panose="02000506030000020004" pitchFamily="2" charset="0"/>
            </a:endParaRPr>
          </a:p>
          <a:p>
            <a:pPr marL="457200" lvl="0" indent="-342900" algn="l" rtl="0">
              <a:spcBef>
                <a:spcPts val="1200"/>
              </a:spcBef>
              <a:spcAft>
                <a:spcPts val="0"/>
              </a:spcAft>
              <a:buSzPts val="1800"/>
              <a:buChar char="●"/>
            </a:pPr>
            <a:r>
              <a:rPr lang="en" sz="1400" dirty="0">
                <a:latin typeface="Proxima Nova" panose="02000506030000020004" pitchFamily="2" charset="0"/>
              </a:rPr>
              <a:t>Kendall County provided Lit Communities with a total number of 52,641 addresses (residential and commercial), widely spread throughout the entire County extension, to be connected via the last mile.</a:t>
            </a:r>
            <a:endParaRPr sz="1400" dirty="0">
              <a:latin typeface="Proxima Nova" panose="02000506030000020004" pitchFamily="2" charset="0"/>
            </a:endParaRPr>
          </a:p>
        </p:txBody>
      </p:sp>
      <p:sp>
        <p:nvSpPr>
          <p:cNvPr id="4" name="TextBox 3">
            <a:extLst>
              <a:ext uri="{FF2B5EF4-FFF2-40B4-BE49-F238E27FC236}">
                <a16:creationId xmlns:a16="http://schemas.microsoft.com/office/drawing/2014/main" id="{B9BBD692-D50A-AAED-D535-1B609D4B6812}"/>
              </a:ext>
            </a:extLst>
          </p:cNvPr>
          <p:cNvSpPr txBox="1"/>
          <p:nvPr/>
        </p:nvSpPr>
        <p:spPr>
          <a:xfrm>
            <a:off x="1112488" y="192136"/>
            <a:ext cx="6919023" cy="477054"/>
          </a:xfrm>
          <a:prstGeom prst="rect">
            <a:avLst/>
          </a:prstGeom>
          <a:noFill/>
        </p:spPr>
        <p:txBody>
          <a:bodyPr wrap="square">
            <a:spAutoFit/>
          </a:bodyPr>
          <a:lstStyle/>
          <a:p>
            <a:pPr algn="ctr"/>
            <a:r>
              <a:rPr lang="en" sz="2500" dirty="0">
                <a:solidFill>
                  <a:schemeClr val="bg1"/>
                </a:solidFill>
                <a:latin typeface="Proxima Nova Medium" panose="02000506030000020004" pitchFamily="2" charset="0"/>
              </a:rPr>
              <a:t>Preliminary Network Design – </a:t>
            </a:r>
            <a:r>
              <a:rPr lang="en-US" sz="2500" dirty="0">
                <a:solidFill>
                  <a:schemeClr val="bg1"/>
                </a:solidFill>
                <a:latin typeface="Proxima Nova Medium" panose="02000506030000020004" pitchFamily="2" charset="0"/>
              </a:rPr>
              <a:t>Last </a:t>
            </a:r>
            <a:r>
              <a:rPr lang="en" sz="2500" dirty="0">
                <a:solidFill>
                  <a:schemeClr val="bg1"/>
                </a:solidFill>
                <a:latin typeface="Proxima Nova Medium" panose="02000506030000020004" pitchFamily="2" charset="0"/>
              </a:rPr>
              <a:t>Mile</a:t>
            </a:r>
            <a:endParaRPr lang="en-US" sz="2500" dirty="0"/>
          </a:p>
        </p:txBody>
      </p:sp>
      <p:pic>
        <p:nvPicPr>
          <p:cNvPr id="5" name="image1.png">
            <a:extLst>
              <a:ext uri="{FF2B5EF4-FFF2-40B4-BE49-F238E27FC236}">
                <a16:creationId xmlns:a16="http://schemas.microsoft.com/office/drawing/2014/main" id="{EC742416-426C-6615-902B-CCD40B37925C}"/>
              </a:ext>
            </a:extLst>
          </p:cNvPr>
          <p:cNvPicPr/>
          <p:nvPr/>
        </p:nvPicPr>
        <p:blipFill>
          <a:blip r:embed="rId3"/>
          <a:srcRect/>
          <a:stretch>
            <a:fillRect/>
          </a:stretch>
        </p:blipFill>
        <p:spPr>
          <a:xfrm>
            <a:off x="8281885" y="4350284"/>
            <a:ext cx="629544" cy="629544"/>
          </a:xfrm>
          <a:prstGeom prst="rect">
            <a:avLst/>
          </a:prstGeo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5" name="Google Shape;145;p26"/>
          <p:cNvPicPr preferRelativeResize="0"/>
          <p:nvPr/>
        </p:nvPicPr>
        <p:blipFill>
          <a:blip r:embed="rId3">
            <a:alphaModFix/>
          </a:blip>
          <a:stretch>
            <a:fillRect/>
          </a:stretch>
        </p:blipFill>
        <p:spPr>
          <a:xfrm>
            <a:off x="4572000" y="1013150"/>
            <a:ext cx="3459511" cy="3938214"/>
          </a:xfrm>
          <a:prstGeom prst="rect">
            <a:avLst/>
          </a:prstGeom>
          <a:noFill/>
          <a:ln>
            <a:noFill/>
          </a:ln>
        </p:spPr>
      </p:pic>
      <p:sp>
        <p:nvSpPr>
          <p:cNvPr id="4" name="TextBox 3">
            <a:extLst>
              <a:ext uri="{FF2B5EF4-FFF2-40B4-BE49-F238E27FC236}">
                <a16:creationId xmlns:a16="http://schemas.microsoft.com/office/drawing/2014/main" id="{A4AFB263-8994-6029-053C-781A65A88F80}"/>
              </a:ext>
            </a:extLst>
          </p:cNvPr>
          <p:cNvSpPr txBox="1"/>
          <p:nvPr/>
        </p:nvSpPr>
        <p:spPr>
          <a:xfrm>
            <a:off x="1112488" y="192136"/>
            <a:ext cx="6919023" cy="477054"/>
          </a:xfrm>
          <a:prstGeom prst="rect">
            <a:avLst/>
          </a:prstGeom>
          <a:noFill/>
        </p:spPr>
        <p:txBody>
          <a:bodyPr wrap="square">
            <a:spAutoFit/>
          </a:bodyPr>
          <a:lstStyle/>
          <a:p>
            <a:pPr algn="ctr"/>
            <a:r>
              <a:rPr lang="en" sz="2500" dirty="0">
                <a:solidFill>
                  <a:schemeClr val="bg1"/>
                </a:solidFill>
                <a:latin typeface="Proxima Nova Medium" panose="02000506030000020004" pitchFamily="2" charset="0"/>
              </a:rPr>
              <a:t>Preliminary Network Design – </a:t>
            </a:r>
            <a:r>
              <a:rPr lang="en-US" sz="2500" dirty="0">
                <a:solidFill>
                  <a:schemeClr val="bg1"/>
                </a:solidFill>
                <a:latin typeface="Proxima Nova Medium" panose="02000506030000020004" pitchFamily="2" charset="0"/>
              </a:rPr>
              <a:t>Last </a:t>
            </a:r>
            <a:r>
              <a:rPr lang="en" sz="2500" dirty="0">
                <a:solidFill>
                  <a:schemeClr val="bg1"/>
                </a:solidFill>
                <a:latin typeface="Proxima Nova Medium" panose="02000506030000020004" pitchFamily="2" charset="0"/>
              </a:rPr>
              <a:t>Mile</a:t>
            </a:r>
            <a:endParaRPr lang="en-US" sz="2500" dirty="0"/>
          </a:p>
        </p:txBody>
      </p:sp>
      <p:pic>
        <p:nvPicPr>
          <p:cNvPr id="5" name="image1.png">
            <a:extLst>
              <a:ext uri="{FF2B5EF4-FFF2-40B4-BE49-F238E27FC236}">
                <a16:creationId xmlns:a16="http://schemas.microsoft.com/office/drawing/2014/main" id="{557DCD59-9DF8-8A0B-514E-E6EFAC7DD29F}"/>
              </a:ext>
            </a:extLst>
          </p:cNvPr>
          <p:cNvPicPr/>
          <p:nvPr/>
        </p:nvPicPr>
        <p:blipFill>
          <a:blip r:embed="rId4"/>
          <a:srcRect/>
          <a:stretch>
            <a:fillRect/>
          </a:stretch>
        </p:blipFill>
        <p:spPr>
          <a:xfrm>
            <a:off x="8281885" y="4350284"/>
            <a:ext cx="629544" cy="629544"/>
          </a:xfrm>
          <a:prstGeom prst="rect">
            <a:avLst/>
          </a:prstGeo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2" name="Google Shape;152;p27"/>
          <p:cNvPicPr preferRelativeResize="0"/>
          <p:nvPr/>
        </p:nvPicPr>
        <p:blipFill>
          <a:blip r:embed="rId3">
            <a:alphaModFix/>
          </a:blip>
          <a:stretch>
            <a:fillRect/>
          </a:stretch>
        </p:blipFill>
        <p:spPr>
          <a:xfrm>
            <a:off x="4007312" y="1130015"/>
            <a:ext cx="3903400" cy="3821349"/>
          </a:xfrm>
          <a:prstGeom prst="rect">
            <a:avLst/>
          </a:prstGeom>
          <a:noFill/>
          <a:ln>
            <a:noFill/>
          </a:ln>
        </p:spPr>
      </p:pic>
      <p:sp>
        <p:nvSpPr>
          <p:cNvPr id="4" name="TextBox 3">
            <a:extLst>
              <a:ext uri="{FF2B5EF4-FFF2-40B4-BE49-F238E27FC236}">
                <a16:creationId xmlns:a16="http://schemas.microsoft.com/office/drawing/2014/main" id="{E7776837-2A15-EBA5-F706-AAD43C202546}"/>
              </a:ext>
            </a:extLst>
          </p:cNvPr>
          <p:cNvSpPr txBox="1"/>
          <p:nvPr/>
        </p:nvSpPr>
        <p:spPr>
          <a:xfrm>
            <a:off x="1112488" y="192136"/>
            <a:ext cx="6919023" cy="477054"/>
          </a:xfrm>
          <a:prstGeom prst="rect">
            <a:avLst/>
          </a:prstGeom>
          <a:noFill/>
        </p:spPr>
        <p:txBody>
          <a:bodyPr wrap="square">
            <a:spAutoFit/>
          </a:bodyPr>
          <a:lstStyle/>
          <a:p>
            <a:pPr algn="ctr"/>
            <a:r>
              <a:rPr lang="en" sz="2500" dirty="0">
                <a:solidFill>
                  <a:schemeClr val="bg1"/>
                </a:solidFill>
                <a:latin typeface="Proxima Nova Medium" panose="02000506030000020004" pitchFamily="2" charset="0"/>
              </a:rPr>
              <a:t>Preliminary Network Design – </a:t>
            </a:r>
            <a:r>
              <a:rPr lang="en-US" sz="2500" dirty="0">
                <a:solidFill>
                  <a:schemeClr val="bg1"/>
                </a:solidFill>
                <a:latin typeface="Proxima Nova Medium" panose="02000506030000020004" pitchFamily="2" charset="0"/>
              </a:rPr>
              <a:t>Last </a:t>
            </a:r>
            <a:r>
              <a:rPr lang="en" sz="2500" dirty="0">
                <a:solidFill>
                  <a:schemeClr val="bg1"/>
                </a:solidFill>
                <a:latin typeface="Proxima Nova Medium" panose="02000506030000020004" pitchFamily="2" charset="0"/>
              </a:rPr>
              <a:t>Mile</a:t>
            </a:r>
            <a:endParaRPr lang="en-US" sz="2500" dirty="0"/>
          </a:p>
        </p:txBody>
      </p:sp>
      <p:pic>
        <p:nvPicPr>
          <p:cNvPr id="5" name="image1.png">
            <a:extLst>
              <a:ext uri="{FF2B5EF4-FFF2-40B4-BE49-F238E27FC236}">
                <a16:creationId xmlns:a16="http://schemas.microsoft.com/office/drawing/2014/main" id="{B026D943-9727-FDE2-7D3C-FE7679B74F56}"/>
              </a:ext>
            </a:extLst>
          </p:cNvPr>
          <p:cNvPicPr/>
          <p:nvPr/>
        </p:nvPicPr>
        <p:blipFill>
          <a:blip r:embed="rId4"/>
          <a:srcRect/>
          <a:stretch>
            <a:fillRect/>
          </a:stretch>
        </p:blipFill>
        <p:spPr>
          <a:xfrm>
            <a:off x="8281885" y="4350284"/>
            <a:ext cx="629544" cy="629544"/>
          </a:xfrm>
          <a:prstGeom prst="rect">
            <a:avLst/>
          </a:prstGeo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28"/>
          <p:cNvSpPr txBox="1">
            <a:spLocks noGrp="1"/>
          </p:cNvSpPr>
          <p:nvPr>
            <p:ph type="body" idx="1"/>
          </p:nvPr>
        </p:nvSpPr>
        <p:spPr>
          <a:xfrm>
            <a:off x="3657600" y="2321959"/>
            <a:ext cx="5174700" cy="2246915"/>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sz="1400" dirty="0">
                <a:latin typeface="Proxima Nova" panose="02000506030000020004" pitchFamily="2" charset="0"/>
              </a:rPr>
              <a:t>Lit Communities has developed a process to classify the network path as aerial or underground based on constructability. The route is evaluated by desktop with notes created using field software on a laptop or mobile device. </a:t>
            </a:r>
            <a:endParaRPr sz="1400" dirty="0">
              <a:latin typeface="Proxima Nova" panose="02000506030000020004" pitchFamily="2" charset="0"/>
            </a:endParaRPr>
          </a:p>
        </p:txBody>
      </p:sp>
      <p:sp>
        <p:nvSpPr>
          <p:cNvPr id="2" name="TextBox 1">
            <a:extLst>
              <a:ext uri="{FF2B5EF4-FFF2-40B4-BE49-F238E27FC236}">
                <a16:creationId xmlns:a16="http://schemas.microsoft.com/office/drawing/2014/main" id="{5BB9B590-6ED7-8DAD-6646-B65F9C67D522}"/>
              </a:ext>
            </a:extLst>
          </p:cNvPr>
          <p:cNvSpPr txBox="1"/>
          <p:nvPr/>
        </p:nvSpPr>
        <p:spPr>
          <a:xfrm>
            <a:off x="1112488" y="192136"/>
            <a:ext cx="6919023" cy="477054"/>
          </a:xfrm>
          <a:prstGeom prst="rect">
            <a:avLst/>
          </a:prstGeom>
          <a:noFill/>
        </p:spPr>
        <p:txBody>
          <a:bodyPr wrap="square">
            <a:spAutoFit/>
          </a:bodyPr>
          <a:lstStyle/>
          <a:p>
            <a:pPr algn="ctr"/>
            <a:r>
              <a:rPr lang="en-US" sz="2500" dirty="0">
                <a:solidFill>
                  <a:schemeClr val="bg1"/>
                </a:solidFill>
                <a:latin typeface="Proxima Nova Medium" panose="02000506030000020004" pitchFamily="2" charset="0"/>
              </a:rPr>
              <a:t>CRO &amp; MREA</a:t>
            </a:r>
            <a:endParaRPr lang="en-US" sz="2500" dirty="0"/>
          </a:p>
        </p:txBody>
      </p:sp>
      <p:pic>
        <p:nvPicPr>
          <p:cNvPr id="5" name="image1.png">
            <a:extLst>
              <a:ext uri="{FF2B5EF4-FFF2-40B4-BE49-F238E27FC236}">
                <a16:creationId xmlns:a16="http://schemas.microsoft.com/office/drawing/2014/main" id="{9AB60C4F-7CB9-B431-BA84-B3EAA121F0F7}"/>
              </a:ext>
            </a:extLst>
          </p:cNvPr>
          <p:cNvPicPr/>
          <p:nvPr/>
        </p:nvPicPr>
        <p:blipFill>
          <a:blip r:embed="rId3"/>
          <a:srcRect/>
          <a:stretch>
            <a:fillRect/>
          </a:stretch>
        </p:blipFill>
        <p:spPr>
          <a:xfrm>
            <a:off x="8281885" y="4350284"/>
            <a:ext cx="629544" cy="629544"/>
          </a:xfrm>
          <a:prstGeom prst="rect">
            <a:avLst/>
          </a:prstGeo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163672"/>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9285"/>
              <a:buFont typeface="Arial"/>
              <a:buNone/>
            </a:pPr>
            <a:r>
              <a:rPr lang="en" dirty="0">
                <a:solidFill>
                  <a:schemeClr val="bg1"/>
                </a:solidFill>
                <a:latin typeface="Proxima Nova Medium" panose="02000506030000020004" pitchFamily="2" charset="0"/>
              </a:rPr>
              <a:t>Next Steps - Strategic Actions</a:t>
            </a:r>
            <a:endParaRPr dirty="0">
              <a:solidFill>
                <a:schemeClr val="bg1"/>
              </a:solidFill>
              <a:latin typeface="Proxima Nova Medium" panose="02000506030000020004" pitchFamily="2" charset="0"/>
            </a:endParaRPr>
          </a:p>
        </p:txBody>
      </p:sp>
      <p:sp>
        <p:nvSpPr>
          <p:cNvPr id="61" name="Google Shape;61;p14"/>
          <p:cNvSpPr txBox="1">
            <a:spLocks noGrp="1"/>
          </p:cNvSpPr>
          <p:nvPr>
            <p:ph type="body" idx="1"/>
          </p:nvPr>
        </p:nvSpPr>
        <p:spPr>
          <a:xfrm>
            <a:off x="3648456" y="1568527"/>
            <a:ext cx="5262973" cy="3416400"/>
          </a:xfrm>
          <a:prstGeom prst="rect">
            <a:avLst/>
          </a:prstGeom>
        </p:spPr>
        <p:txBody>
          <a:bodyPr spcFirstLastPara="1" wrap="square" lIns="91425" tIns="91425" rIns="91425" bIns="91425" anchor="t" anchorCtr="0">
            <a:noAutofit/>
          </a:bodyPr>
          <a:lstStyle/>
          <a:p>
            <a:pPr indent="-298450">
              <a:buSzPts val="1100"/>
            </a:pPr>
            <a:r>
              <a:rPr lang="en" sz="1400" dirty="0">
                <a:solidFill>
                  <a:schemeClr val="bg2"/>
                </a:solidFill>
                <a:latin typeface="Proxima Nova"/>
                <a:ea typeface="Proxima Nova"/>
                <a:cs typeface="Proxima Nova"/>
                <a:sym typeface="Proxima Nova"/>
              </a:rPr>
              <a:t>Partial middle mile build out in the central and southern areas of the County. This can be a phased build out starting with Rings 7, 9, 11, 12, and 13.  Anchor institutions that would be served should be taken into consideration as well.</a:t>
            </a:r>
            <a:endParaRPr sz="1400" dirty="0">
              <a:solidFill>
                <a:schemeClr val="bg2"/>
              </a:solidFill>
              <a:latin typeface="Proxima Nova"/>
              <a:ea typeface="Proxima Nova"/>
              <a:cs typeface="Proxima Nova"/>
              <a:sym typeface="Proxima Nova"/>
            </a:endParaRPr>
          </a:p>
          <a:p>
            <a:pPr indent="-298450">
              <a:buSzPts val="1100"/>
            </a:pPr>
            <a:r>
              <a:rPr lang="en" sz="1400" dirty="0">
                <a:solidFill>
                  <a:schemeClr val="bg2"/>
                </a:solidFill>
                <a:latin typeface="Proxima Nova"/>
                <a:ea typeface="Proxima Nova"/>
                <a:cs typeface="Proxima Nova"/>
                <a:sym typeface="Proxima Nova"/>
              </a:rPr>
              <a:t>Discuss and determine the County’s interest in working with partners to establish a public private partnership that can help with operating and maintaining a municipal middle mile network and providing last mile services.</a:t>
            </a:r>
            <a:endParaRPr sz="1400" dirty="0">
              <a:solidFill>
                <a:schemeClr val="bg2"/>
              </a:solidFill>
              <a:latin typeface="Proxima Nova"/>
              <a:ea typeface="Proxima Nova"/>
              <a:cs typeface="Proxima Nova"/>
              <a:sym typeface="Proxima Nova"/>
            </a:endParaRPr>
          </a:p>
          <a:p>
            <a:pPr indent="-298450">
              <a:buSzPts val="1100"/>
            </a:pPr>
            <a:r>
              <a:rPr lang="en" sz="1400" dirty="0">
                <a:solidFill>
                  <a:schemeClr val="bg2"/>
                </a:solidFill>
                <a:latin typeface="Proxima Nova"/>
                <a:ea typeface="Proxima Nova"/>
                <a:cs typeface="Proxima Nova"/>
                <a:sym typeface="Proxima Nova"/>
              </a:rPr>
              <a:t>Marketing campaign to increase community engagement and participation in the survey.</a:t>
            </a:r>
            <a:endParaRPr sz="1400" dirty="0">
              <a:solidFill>
                <a:schemeClr val="bg2"/>
              </a:solidFill>
              <a:latin typeface="Proxima Nova"/>
              <a:ea typeface="Proxima Nova"/>
              <a:cs typeface="Proxima Nova"/>
              <a:sym typeface="Proxima Nova"/>
            </a:endParaRPr>
          </a:p>
        </p:txBody>
      </p:sp>
      <p:pic>
        <p:nvPicPr>
          <p:cNvPr id="2" name="image1.png">
            <a:extLst>
              <a:ext uri="{FF2B5EF4-FFF2-40B4-BE49-F238E27FC236}">
                <a16:creationId xmlns:a16="http://schemas.microsoft.com/office/drawing/2014/main" id="{CC5E19AC-1709-7E75-DC1D-2A93B7E1EFC5}"/>
              </a:ext>
            </a:extLst>
          </p:cNvPr>
          <p:cNvPicPr/>
          <p:nvPr/>
        </p:nvPicPr>
        <p:blipFill>
          <a:blip r:embed="rId3"/>
          <a:srcRect/>
          <a:stretch>
            <a:fillRect/>
          </a:stretch>
        </p:blipFill>
        <p:spPr>
          <a:xfrm>
            <a:off x="8281885" y="4350284"/>
            <a:ext cx="629544" cy="629544"/>
          </a:xfrm>
          <a:prstGeom prst="rect">
            <a:avLst/>
          </a:prstGeo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5" name="Google Shape;165;p29"/>
          <p:cNvPicPr preferRelativeResize="0"/>
          <p:nvPr/>
        </p:nvPicPr>
        <p:blipFill>
          <a:blip r:embed="rId3">
            <a:alphaModFix/>
          </a:blip>
          <a:stretch>
            <a:fillRect/>
          </a:stretch>
        </p:blipFill>
        <p:spPr>
          <a:xfrm>
            <a:off x="3229016" y="1108364"/>
            <a:ext cx="5682413" cy="3843000"/>
          </a:xfrm>
          <a:prstGeom prst="rect">
            <a:avLst/>
          </a:prstGeom>
          <a:noFill/>
          <a:ln>
            <a:noFill/>
          </a:ln>
        </p:spPr>
      </p:pic>
      <p:sp>
        <p:nvSpPr>
          <p:cNvPr id="4" name="TextBox 3">
            <a:extLst>
              <a:ext uri="{FF2B5EF4-FFF2-40B4-BE49-F238E27FC236}">
                <a16:creationId xmlns:a16="http://schemas.microsoft.com/office/drawing/2014/main" id="{6736A752-A561-F5E2-2778-07EDD9EFA9B8}"/>
              </a:ext>
            </a:extLst>
          </p:cNvPr>
          <p:cNvSpPr txBox="1"/>
          <p:nvPr/>
        </p:nvSpPr>
        <p:spPr>
          <a:xfrm>
            <a:off x="1112488" y="192136"/>
            <a:ext cx="6919023" cy="477054"/>
          </a:xfrm>
          <a:prstGeom prst="rect">
            <a:avLst/>
          </a:prstGeom>
          <a:noFill/>
        </p:spPr>
        <p:txBody>
          <a:bodyPr wrap="square">
            <a:spAutoFit/>
          </a:bodyPr>
          <a:lstStyle/>
          <a:p>
            <a:pPr algn="ctr"/>
            <a:r>
              <a:rPr lang="en-US" sz="2500" dirty="0">
                <a:solidFill>
                  <a:schemeClr val="bg1"/>
                </a:solidFill>
                <a:latin typeface="Proxima Nova Medium" panose="02000506030000020004" pitchFamily="2" charset="0"/>
              </a:rPr>
              <a:t>CRO &amp; MREA – Middle Mile</a:t>
            </a:r>
            <a:endParaRPr lang="en-US" sz="2500" dirty="0"/>
          </a:p>
        </p:txBody>
      </p:sp>
      <p:pic>
        <p:nvPicPr>
          <p:cNvPr id="5" name="image1.png">
            <a:extLst>
              <a:ext uri="{FF2B5EF4-FFF2-40B4-BE49-F238E27FC236}">
                <a16:creationId xmlns:a16="http://schemas.microsoft.com/office/drawing/2014/main" id="{805FC31E-5099-8EEE-C811-C2B2822F9FAA}"/>
              </a:ext>
            </a:extLst>
          </p:cNvPr>
          <p:cNvPicPr/>
          <p:nvPr/>
        </p:nvPicPr>
        <p:blipFill>
          <a:blip r:embed="rId4"/>
          <a:srcRect/>
          <a:stretch>
            <a:fillRect/>
          </a:stretch>
        </p:blipFill>
        <p:spPr>
          <a:xfrm>
            <a:off x="8281885" y="4350284"/>
            <a:ext cx="629544" cy="629544"/>
          </a:xfrm>
          <a:prstGeom prst="rect">
            <a:avLst/>
          </a:prstGeo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2" name="Google Shape;172;p30"/>
          <p:cNvPicPr preferRelativeResize="0"/>
          <p:nvPr/>
        </p:nvPicPr>
        <p:blipFill>
          <a:blip r:embed="rId3">
            <a:alphaModFix/>
          </a:blip>
          <a:stretch>
            <a:fillRect/>
          </a:stretch>
        </p:blipFill>
        <p:spPr>
          <a:xfrm>
            <a:off x="3328048" y="1126789"/>
            <a:ext cx="5631799" cy="3824575"/>
          </a:xfrm>
          <a:prstGeom prst="rect">
            <a:avLst/>
          </a:prstGeom>
          <a:noFill/>
          <a:ln>
            <a:noFill/>
          </a:ln>
        </p:spPr>
      </p:pic>
      <p:sp>
        <p:nvSpPr>
          <p:cNvPr id="4" name="TextBox 3">
            <a:extLst>
              <a:ext uri="{FF2B5EF4-FFF2-40B4-BE49-F238E27FC236}">
                <a16:creationId xmlns:a16="http://schemas.microsoft.com/office/drawing/2014/main" id="{16ABD7D1-9303-B31F-D3ED-B29807FEA988}"/>
              </a:ext>
            </a:extLst>
          </p:cNvPr>
          <p:cNvSpPr txBox="1"/>
          <p:nvPr/>
        </p:nvSpPr>
        <p:spPr>
          <a:xfrm>
            <a:off x="1112488" y="192136"/>
            <a:ext cx="6919023" cy="477054"/>
          </a:xfrm>
          <a:prstGeom prst="rect">
            <a:avLst/>
          </a:prstGeom>
          <a:noFill/>
        </p:spPr>
        <p:txBody>
          <a:bodyPr wrap="square">
            <a:spAutoFit/>
          </a:bodyPr>
          <a:lstStyle/>
          <a:p>
            <a:pPr algn="ctr"/>
            <a:r>
              <a:rPr lang="en-US" sz="2500" dirty="0">
                <a:solidFill>
                  <a:schemeClr val="bg1"/>
                </a:solidFill>
                <a:latin typeface="Proxima Nova Medium" panose="02000506030000020004" pitchFamily="2" charset="0"/>
              </a:rPr>
              <a:t>CRO &amp; MREA – Last Mile</a:t>
            </a:r>
            <a:endParaRPr lang="en-US" sz="2500" dirty="0"/>
          </a:p>
        </p:txBody>
      </p:sp>
      <p:pic>
        <p:nvPicPr>
          <p:cNvPr id="5" name="image1.png">
            <a:extLst>
              <a:ext uri="{FF2B5EF4-FFF2-40B4-BE49-F238E27FC236}">
                <a16:creationId xmlns:a16="http://schemas.microsoft.com/office/drawing/2014/main" id="{C3464B25-3D33-4753-255A-7245727A5E53}"/>
              </a:ext>
            </a:extLst>
          </p:cNvPr>
          <p:cNvPicPr/>
          <p:nvPr/>
        </p:nvPicPr>
        <p:blipFill>
          <a:blip r:embed="rId4"/>
          <a:srcRect/>
          <a:stretch>
            <a:fillRect/>
          </a:stretch>
        </p:blipFill>
        <p:spPr>
          <a:xfrm>
            <a:off x="8281885" y="4350284"/>
            <a:ext cx="629544" cy="629544"/>
          </a:xfrm>
          <a:prstGeom prst="rect">
            <a:avLst/>
          </a:prstGeo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9" name="Google Shape;179;p31"/>
          <p:cNvPicPr preferRelativeResize="0"/>
          <p:nvPr/>
        </p:nvPicPr>
        <p:blipFill>
          <a:blip r:embed="rId3">
            <a:alphaModFix/>
          </a:blip>
          <a:stretch>
            <a:fillRect/>
          </a:stretch>
        </p:blipFill>
        <p:spPr>
          <a:xfrm>
            <a:off x="4572000" y="1017725"/>
            <a:ext cx="3132950" cy="4011599"/>
          </a:xfrm>
          <a:prstGeom prst="rect">
            <a:avLst/>
          </a:prstGeom>
          <a:noFill/>
          <a:ln>
            <a:noFill/>
          </a:ln>
        </p:spPr>
      </p:pic>
      <p:sp>
        <p:nvSpPr>
          <p:cNvPr id="4" name="Title 3">
            <a:extLst>
              <a:ext uri="{FF2B5EF4-FFF2-40B4-BE49-F238E27FC236}">
                <a16:creationId xmlns:a16="http://schemas.microsoft.com/office/drawing/2014/main" id="{7D79719B-6773-BCBB-3183-D443AE9C6AFE}"/>
              </a:ext>
            </a:extLst>
          </p:cNvPr>
          <p:cNvSpPr txBox="1">
            <a:spLocks noGrp="1"/>
          </p:cNvSpPr>
          <p:nvPr>
            <p:ph type="title"/>
          </p:nvPr>
        </p:nvSpPr>
        <p:spPr>
          <a:xfrm>
            <a:off x="311700" y="188171"/>
            <a:ext cx="8520600" cy="572700"/>
          </a:xfrm>
          <a:prstGeom prst="rect">
            <a:avLst/>
          </a:prstGeom>
          <a:noFill/>
        </p:spPr>
        <p:txBody>
          <a:bodyPr wrap="square">
            <a:spAutoFit/>
          </a:bodyPr>
          <a:lstStyle/>
          <a:p>
            <a:pPr algn="ctr"/>
            <a:r>
              <a:rPr lang="en-US" sz="2500" dirty="0">
                <a:solidFill>
                  <a:schemeClr val="bg1"/>
                </a:solidFill>
                <a:latin typeface="Proxima Nova Medium" panose="02000506030000020004" pitchFamily="2" charset="0"/>
              </a:rPr>
              <a:t>Financial Model – Middle Mile</a:t>
            </a:r>
            <a:endParaRPr lang="en-US" sz="2500" dirty="0"/>
          </a:p>
        </p:txBody>
      </p:sp>
      <p:pic>
        <p:nvPicPr>
          <p:cNvPr id="5" name="image1.png">
            <a:extLst>
              <a:ext uri="{FF2B5EF4-FFF2-40B4-BE49-F238E27FC236}">
                <a16:creationId xmlns:a16="http://schemas.microsoft.com/office/drawing/2014/main" id="{ADD085AB-048A-26C8-77B4-2C49F5352EC7}"/>
              </a:ext>
            </a:extLst>
          </p:cNvPr>
          <p:cNvPicPr/>
          <p:nvPr/>
        </p:nvPicPr>
        <p:blipFill>
          <a:blip r:embed="rId4"/>
          <a:srcRect/>
          <a:stretch>
            <a:fillRect/>
          </a:stretch>
        </p:blipFill>
        <p:spPr>
          <a:xfrm>
            <a:off x="8281885" y="4350284"/>
            <a:ext cx="629544" cy="629544"/>
          </a:xfrm>
          <a:prstGeom prst="rect">
            <a:avLst/>
          </a:prstGeo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32"/>
          <p:cNvSpPr txBox="1">
            <a:spLocks noGrp="1"/>
          </p:cNvSpPr>
          <p:nvPr>
            <p:ph type="body" idx="1"/>
          </p:nvPr>
        </p:nvSpPr>
        <p:spPr>
          <a:xfrm>
            <a:off x="3626778" y="1265489"/>
            <a:ext cx="5205522" cy="34164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400" dirty="0">
                <a:solidFill>
                  <a:schemeClr val="bg2"/>
                </a:solidFill>
                <a:latin typeface="Proxima Nova" panose="02000506030000020004" pitchFamily="2" charset="0"/>
              </a:rPr>
              <a:t>Ring 7 Total = $2,600,501</a:t>
            </a:r>
            <a:endParaRPr sz="1400" dirty="0">
              <a:solidFill>
                <a:schemeClr val="bg2"/>
              </a:solidFill>
              <a:latin typeface="Proxima Nova" panose="02000506030000020004" pitchFamily="2" charset="0"/>
            </a:endParaRPr>
          </a:p>
          <a:p>
            <a:pPr marL="0" lvl="0" indent="0" algn="ctr" rtl="0">
              <a:lnSpc>
                <a:spcPct val="150000"/>
              </a:lnSpc>
              <a:spcBef>
                <a:spcPts val="0"/>
              </a:spcBef>
              <a:spcAft>
                <a:spcPts val="0"/>
              </a:spcAft>
              <a:buNone/>
            </a:pPr>
            <a:r>
              <a:rPr lang="en" sz="1400" dirty="0">
                <a:solidFill>
                  <a:schemeClr val="bg2"/>
                </a:solidFill>
                <a:latin typeface="Proxima Nova" panose="02000506030000020004" pitchFamily="2" charset="0"/>
              </a:rPr>
              <a:t>Ring 9 Total = $1,317,436</a:t>
            </a:r>
            <a:endParaRPr sz="1400" dirty="0">
              <a:solidFill>
                <a:schemeClr val="bg2"/>
              </a:solidFill>
              <a:latin typeface="Proxima Nova" panose="02000506030000020004" pitchFamily="2" charset="0"/>
            </a:endParaRPr>
          </a:p>
          <a:p>
            <a:pPr marL="0" lvl="0" indent="0" algn="ctr" rtl="0">
              <a:lnSpc>
                <a:spcPct val="150000"/>
              </a:lnSpc>
              <a:spcBef>
                <a:spcPts val="0"/>
              </a:spcBef>
              <a:spcAft>
                <a:spcPts val="0"/>
              </a:spcAft>
              <a:buNone/>
            </a:pPr>
            <a:r>
              <a:rPr lang="en" sz="1400" dirty="0">
                <a:solidFill>
                  <a:schemeClr val="bg2"/>
                </a:solidFill>
                <a:latin typeface="Proxima Nova" panose="02000506030000020004" pitchFamily="2" charset="0"/>
              </a:rPr>
              <a:t>Ring 11 Total = $1,837,073</a:t>
            </a:r>
            <a:endParaRPr sz="1400" dirty="0">
              <a:solidFill>
                <a:schemeClr val="bg2"/>
              </a:solidFill>
              <a:latin typeface="Proxima Nova" panose="02000506030000020004" pitchFamily="2" charset="0"/>
            </a:endParaRPr>
          </a:p>
          <a:p>
            <a:pPr marL="0" lvl="0" indent="0" algn="ctr" rtl="0">
              <a:lnSpc>
                <a:spcPct val="150000"/>
              </a:lnSpc>
              <a:spcBef>
                <a:spcPts val="0"/>
              </a:spcBef>
              <a:spcAft>
                <a:spcPts val="0"/>
              </a:spcAft>
              <a:buNone/>
            </a:pPr>
            <a:r>
              <a:rPr lang="en" sz="1400" dirty="0">
                <a:solidFill>
                  <a:schemeClr val="bg2"/>
                </a:solidFill>
                <a:latin typeface="Proxima Nova" panose="02000506030000020004" pitchFamily="2" charset="0"/>
              </a:rPr>
              <a:t>Ring 12 Total = $960,607</a:t>
            </a:r>
            <a:endParaRPr sz="1400" dirty="0">
              <a:solidFill>
                <a:schemeClr val="bg2"/>
              </a:solidFill>
              <a:latin typeface="Proxima Nova" panose="02000506030000020004" pitchFamily="2" charset="0"/>
            </a:endParaRPr>
          </a:p>
          <a:p>
            <a:pPr marL="0" lvl="0" indent="0" algn="ctr" rtl="0">
              <a:lnSpc>
                <a:spcPct val="150000"/>
              </a:lnSpc>
              <a:spcBef>
                <a:spcPts val="0"/>
              </a:spcBef>
              <a:spcAft>
                <a:spcPts val="0"/>
              </a:spcAft>
              <a:buNone/>
            </a:pPr>
            <a:r>
              <a:rPr lang="en" sz="1400" dirty="0">
                <a:solidFill>
                  <a:schemeClr val="bg2"/>
                </a:solidFill>
                <a:latin typeface="Proxima Nova" panose="02000506030000020004" pitchFamily="2" charset="0"/>
              </a:rPr>
              <a:t>Ring 13 Total = $1,389,139</a:t>
            </a:r>
            <a:endParaRPr sz="1400" dirty="0">
              <a:solidFill>
                <a:schemeClr val="bg2"/>
              </a:solidFill>
              <a:latin typeface="Proxima Nova" panose="02000506030000020004" pitchFamily="2" charset="0"/>
            </a:endParaRPr>
          </a:p>
          <a:p>
            <a:pPr marL="0" lvl="0" indent="0" algn="ctr" rtl="0">
              <a:lnSpc>
                <a:spcPct val="150000"/>
              </a:lnSpc>
              <a:spcBef>
                <a:spcPts val="0"/>
              </a:spcBef>
              <a:spcAft>
                <a:spcPts val="0"/>
              </a:spcAft>
              <a:buNone/>
            </a:pPr>
            <a:r>
              <a:rPr lang="en" sz="1400" dirty="0">
                <a:solidFill>
                  <a:schemeClr val="bg2"/>
                </a:solidFill>
                <a:latin typeface="Proxima Nova" panose="02000506030000020004" pitchFamily="2" charset="0"/>
              </a:rPr>
              <a:t>Recommended Rings Total = $8,104,756 </a:t>
            </a:r>
            <a:endParaRPr sz="1400" dirty="0">
              <a:solidFill>
                <a:schemeClr val="bg2"/>
              </a:solidFill>
              <a:latin typeface="Proxima Nova" panose="02000506030000020004" pitchFamily="2" charset="0"/>
            </a:endParaRPr>
          </a:p>
        </p:txBody>
      </p:sp>
      <p:pic>
        <p:nvPicPr>
          <p:cNvPr id="186" name="Google Shape;186;p32"/>
          <p:cNvPicPr preferRelativeResize="0"/>
          <p:nvPr/>
        </p:nvPicPr>
        <p:blipFill>
          <a:blip r:embed="rId3">
            <a:alphaModFix/>
          </a:blip>
          <a:stretch>
            <a:fillRect/>
          </a:stretch>
        </p:blipFill>
        <p:spPr>
          <a:xfrm>
            <a:off x="3312795" y="3531946"/>
            <a:ext cx="5742750" cy="1223500"/>
          </a:xfrm>
          <a:prstGeom prst="rect">
            <a:avLst/>
          </a:prstGeom>
          <a:noFill/>
          <a:ln>
            <a:noFill/>
          </a:ln>
        </p:spPr>
      </p:pic>
      <p:sp>
        <p:nvSpPr>
          <p:cNvPr id="4" name="Title 3">
            <a:extLst>
              <a:ext uri="{FF2B5EF4-FFF2-40B4-BE49-F238E27FC236}">
                <a16:creationId xmlns:a16="http://schemas.microsoft.com/office/drawing/2014/main" id="{840F77A9-0A4E-C7F9-0562-12CC8784F064}"/>
              </a:ext>
            </a:extLst>
          </p:cNvPr>
          <p:cNvSpPr txBox="1">
            <a:spLocks noGrp="1"/>
          </p:cNvSpPr>
          <p:nvPr>
            <p:ph type="title"/>
          </p:nvPr>
        </p:nvSpPr>
        <p:spPr>
          <a:xfrm>
            <a:off x="311700" y="188171"/>
            <a:ext cx="8520600" cy="572700"/>
          </a:xfrm>
          <a:prstGeom prst="rect">
            <a:avLst/>
          </a:prstGeom>
          <a:noFill/>
        </p:spPr>
        <p:txBody>
          <a:bodyPr wrap="square">
            <a:spAutoFit/>
          </a:bodyPr>
          <a:lstStyle/>
          <a:p>
            <a:pPr algn="ctr"/>
            <a:r>
              <a:rPr lang="en-US" sz="2500" dirty="0">
                <a:solidFill>
                  <a:schemeClr val="bg1"/>
                </a:solidFill>
                <a:latin typeface="Proxima Nova Medium" panose="02000506030000020004" pitchFamily="2" charset="0"/>
              </a:rPr>
              <a:t>Financial Model – Middle Mile</a:t>
            </a:r>
            <a:endParaRPr lang="en-US" sz="25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3" name="Google Shape;193;p33"/>
          <p:cNvPicPr preferRelativeResize="0"/>
          <p:nvPr/>
        </p:nvPicPr>
        <p:blipFill>
          <a:blip r:embed="rId3">
            <a:alphaModFix/>
          </a:blip>
          <a:stretch>
            <a:fillRect/>
          </a:stretch>
        </p:blipFill>
        <p:spPr>
          <a:xfrm>
            <a:off x="2481673" y="1017725"/>
            <a:ext cx="4180649" cy="3928376"/>
          </a:xfrm>
          <a:prstGeom prst="rect">
            <a:avLst/>
          </a:prstGeom>
          <a:noFill/>
          <a:ln>
            <a:noFill/>
          </a:ln>
        </p:spPr>
      </p:pic>
      <p:sp>
        <p:nvSpPr>
          <p:cNvPr id="4" name="Title 3">
            <a:extLst>
              <a:ext uri="{FF2B5EF4-FFF2-40B4-BE49-F238E27FC236}">
                <a16:creationId xmlns:a16="http://schemas.microsoft.com/office/drawing/2014/main" id="{A099412C-9DAE-47F2-26F8-C2E6CCB785B4}"/>
              </a:ext>
            </a:extLst>
          </p:cNvPr>
          <p:cNvSpPr txBox="1">
            <a:spLocks noGrp="1"/>
          </p:cNvSpPr>
          <p:nvPr>
            <p:ph type="title"/>
          </p:nvPr>
        </p:nvSpPr>
        <p:spPr>
          <a:xfrm>
            <a:off x="311697" y="197399"/>
            <a:ext cx="8520600" cy="572700"/>
          </a:xfrm>
          <a:prstGeom prst="rect">
            <a:avLst/>
          </a:prstGeom>
          <a:noFill/>
        </p:spPr>
        <p:txBody>
          <a:bodyPr wrap="square">
            <a:spAutoFit/>
          </a:bodyPr>
          <a:lstStyle/>
          <a:p>
            <a:pPr algn="ctr"/>
            <a:r>
              <a:rPr lang="en-US" sz="2500" dirty="0">
                <a:solidFill>
                  <a:schemeClr val="bg1"/>
                </a:solidFill>
                <a:latin typeface="Proxima Nova Medium" panose="02000506030000020004" pitchFamily="2" charset="0"/>
              </a:rPr>
              <a:t>Financial Model – Middle Mile</a:t>
            </a:r>
            <a:endParaRPr lang="en-US" sz="2500" dirty="0"/>
          </a:p>
        </p:txBody>
      </p:sp>
      <p:pic>
        <p:nvPicPr>
          <p:cNvPr id="5" name="image1.png">
            <a:extLst>
              <a:ext uri="{FF2B5EF4-FFF2-40B4-BE49-F238E27FC236}">
                <a16:creationId xmlns:a16="http://schemas.microsoft.com/office/drawing/2014/main" id="{6920816A-8837-3915-1D56-D5FE3587A53E}"/>
              </a:ext>
            </a:extLst>
          </p:cNvPr>
          <p:cNvPicPr/>
          <p:nvPr/>
        </p:nvPicPr>
        <p:blipFill>
          <a:blip r:embed="rId4"/>
          <a:srcRect/>
          <a:stretch>
            <a:fillRect/>
          </a:stretch>
        </p:blipFill>
        <p:spPr>
          <a:xfrm>
            <a:off x="8281885" y="4350284"/>
            <a:ext cx="629544" cy="629544"/>
          </a:xfrm>
          <a:prstGeom prst="rect">
            <a:avLst/>
          </a:prstGeo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200" name="Google Shape;200;p34"/>
          <p:cNvPicPr preferRelativeResize="0"/>
          <p:nvPr/>
        </p:nvPicPr>
        <p:blipFill>
          <a:blip r:embed="rId3">
            <a:alphaModFix/>
          </a:blip>
          <a:stretch>
            <a:fillRect/>
          </a:stretch>
        </p:blipFill>
        <p:spPr>
          <a:xfrm>
            <a:off x="4572000" y="1131926"/>
            <a:ext cx="2992827" cy="3703325"/>
          </a:xfrm>
          <a:prstGeom prst="rect">
            <a:avLst/>
          </a:prstGeom>
          <a:noFill/>
          <a:ln>
            <a:noFill/>
          </a:ln>
        </p:spPr>
      </p:pic>
      <p:sp>
        <p:nvSpPr>
          <p:cNvPr id="4" name="Title 3">
            <a:extLst>
              <a:ext uri="{FF2B5EF4-FFF2-40B4-BE49-F238E27FC236}">
                <a16:creationId xmlns:a16="http://schemas.microsoft.com/office/drawing/2014/main" id="{9EE8B64A-83FB-4EC2-BA7E-40F5647DD317}"/>
              </a:ext>
            </a:extLst>
          </p:cNvPr>
          <p:cNvSpPr txBox="1">
            <a:spLocks noGrp="1"/>
          </p:cNvSpPr>
          <p:nvPr>
            <p:ph type="title"/>
          </p:nvPr>
        </p:nvSpPr>
        <p:spPr>
          <a:xfrm>
            <a:off x="311700" y="188171"/>
            <a:ext cx="8520600" cy="572700"/>
          </a:xfrm>
          <a:prstGeom prst="rect">
            <a:avLst/>
          </a:prstGeom>
          <a:noFill/>
        </p:spPr>
        <p:txBody>
          <a:bodyPr wrap="square">
            <a:spAutoFit/>
          </a:bodyPr>
          <a:lstStyle/>
          <a:p>
            <a:pPr algn="ctr"/>
            <a:r>
              <a:rPr lang="en-US" sz="2500" dirty="0">
                <a:solidFill>
                  <a:schemeClr val="bg1"/>
                </a:solidFill>
                <a:latin typeface="Proxima Nova Medium" panose="02000506030000020004" pitchFamily="2" charset="0"/>
              </a:rPr>
              <a:t>Financial Model – Last Mile</a:t>
            </a:r>
            <a:endParaRPr lang="en-US" sz="2500" dirty="0"/>
          </a:p>
        </p:txBody>
      </p:sp>
      <p:pic>
        <p:nvPicPr>
          <p:cNvPr id="5" name="image1.png">
            <a:extLst>
              <a:ext uri="{FF2B5EF4-FFF2-40B4-BE49-F238E27FC236}">
                <a16:creationId xmlns:a16="http://schemas.microsoft.com/office/drawing/2014/main" id="{C276F423-5716-DE3D-5492-50B8DCA5B599}"/>
              </a:ext>
            </a:extLst>
          </p:cNvPr>
          <p:cNvPicPr/>
          <p:nvPr/>
        </p:nvPicPr>
        <p:blipFill>
          <a:blip r:embed="rId4"/>
          <a:srcRect/>
          <a:stretch>
            <a:fillRect/>
          </a:stretch>
        </p:blipFill>
        <p:spPr>
          <a:xfrm>
            <a:off x="8281885" y="4350284"/>
            <a:ext cx="629544" cy="629544"/>
          </a:xfrm>
          <a:prstGeom prst="rect">
            <a:avLst/>
          </a:prstGeo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7" name="Google Shape;207;p35"/>
          <p:cNvPicPr preferRelativeResize="0"/>
          <p:nvPr/>
        </p:nvPicPr>
        <p:blipFill>
          <a:blip r:embed="rId3">
            <a:alphaModFix/>
          </a:blip>
          <a:stretch>
            <a:fillRect/>
          </a:stretch>
        </p:blipFill>
        <p:spPr>
          <a:xfrm>
            <a:off x="4301453" y="1017725"/>
            <a:ext cx="3849376" cy="3947376"/>
          </a:xfrm>
          <a:prstGeom prst="rect">
            <a:avLst/>
          </a:prstGeom>
          <a:noFill/>
          <a:ln>
            <a:noFill/>
          </a:ln>
        </p:spPr>
      </p:pic>
      <p:sp>
        <p:nvSpPr>
          <p:cNvPr id="4" name="Title 3">
            <a:extLst>
              <a:ext uri="{FF2B5EF4-FFF2-40B4-BE49-F238E27FC236}">
                <a16:creationId xmlns:a16="http://schemas.microsoft.com/office/drawing/2014/main" id="{5831E134-0496-C048-5E74-78994E5DDE27}"/>
              </a:ext>
            </a:extLst>
          </p:cNvPr>
          <p:cNvSpPr txBox="1">
            <a:spLocks noGrp="1"/>
          </p:cNvSpPr>
          <p:nvPr>
            <p:ph type="title"/>
          </p:nvPr>
        </p:nvSpPr>
        <p:spPr>
          <a:xfrm>
            <a:off x="311700" y="188171"/>
            <a:ext cx="8520600" cy="572700"/>
          </a:xfrm>
          <a:prstGeom prst="rect">
            <a:avLst/>
          </a:prstGeom>
          <a:noFill/>
        </p:spPr>
        <p:txBody>
          <a:bodyPr wrap="square">
            <a:spAutoFit/>
          </a:bodyPr>
          <a:lstStyle/>
          <a:p>
            <a:pPr algn="ctr"/>
            <a:r>
              <a:rPr lang="en-US" sz="2500" dirty="0">
                <a:solidFill>
                  <a:schemeClr val="bg1"/>
                </a:solidFill>
                <a:latin typeface="Proxima Nova Medium" panose="02000506030000020004" pitchFamily="2" charset="0"/>
              </a:rPr>
              <a:t>Financial Model – Last Mile</a:t>
            </a:r>
            <a:endParaRPr lang="en-US" sz="2500" dirty="0"/>
          </a:p>
        </p:txBody>
      </p:sp>
      <p:pic>
        <p:nvPicPr>
          <p:cNvPr id="5" name="image1.png">
            <a:extLst>
              <a:ext uri="{FF2B5EF4-FFF2-40B4-BE49-F238E27FC236}">
                <a16:creationId xmlns:a16="http://schemas.microsoft.com/office/drawing/2014/main" id="{0D9F1F0A-B2EF-78B0-7504-579793371C5C}"/>
              </a:ext>
            </a:extLst>
          </p:cNvPr>
          <p:cNvPicPr/>
          <p:nvPr/>
        </p:nvPicPr>
        <p:blipFill>
          <a:blip r:embed="rId4"/>
          <a:srcRect/>
          <a:stretch>
            <a:fillRect/>
          </a:stretch>
        </p:blipFill>
        <p:spPr>
          <a:xfrm>
            <a:off x="8281885" y="4350284"/>
            <a:ext cx="629544" cy="629544"/>
          </a:xfrm>
          <a:prstGeom prst="rect">
            <a:avLst/>
          </a:prstGeo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4" name="Google Shape;214;p36"/>
          <p:cNvPicPr preferRelativeResize="0"/>
          <p:nvPr/>
        </p:nvPicPr>
        <p:blipFill>
          <a:blip r:embed="rId3">
            <a:alphaModFix/>
          </a:blip>
          <a:stretch>
            <a:fillRect/>
          </a:stretch>
        </p:blipFill>
        <p:spPr>
          <a:xfrm>
            <a:off x="697400" y="1017725"/>
            <a:ext cx="7749200" cy="3860625"/>
          </a:xfrm>
          <a:prstGeom prst="rect">
            <a:avLst/>
          </a:prstGeom>
          <a:noFill/>
          <a:ln>
            <a:noFill/>
          </a:ln>
        </p:spPr>
      </p:pic>
      <p:sp>
        <p:nvSpPr>
          <p:cNvPr id="4" name="Title 3">
            <a:extLst>
              <a:ext uri="{FF2B5EF4-FFF2-40B4-BE49-F238E27FC236}">
                <a16:creationId xmlns:a16="http://schemas.microsoft.com/office/drawing/2014/main" id="{0A97D687-932C-86A9-2603-E15306675F1A}"/>
              </a:ext>
            </a:extLst>
          </p:cNvPr>
          <p:cNvSpPr txBox="1">
            <a:spLocks noGrp="1"/>
          </p:cNvSpPr>
          <p:nvPr>
            <p:ph type="title"/>
          </p:nvPr>
        </p:nvSpPr>
        <p:spPr>
          <a:xfrm>
            <a:off x="311700" y="188171"/>
            <a:ext cx="8520600" cy="572700"/>
          </a:xfrm>
          <a:prstGeom prst="rect">
            <a:avLst/>
          </a:prstGeom>
          <a:noFill/>
        </p:spPr>
        <p:txBody>
          <a:bodyPr wrap="square">
            <a:spAutoFit/>
          </a:bodyPr>
          <a:lstStyle/>
          <a:p>
            <a:pPr algn="ctr"/>
            <a:r>
              <a:rPr lang="en-US" sz="2500" dirty="0">
                <a:solidFill>
                  <a:schemeClr val="bg1"/>
                </a:solidFill>
                <a:latin typeface="Proxima Nova Medium" panose="02000506030000020004" pitchFamily="2" charset="0"/>
              </a:rPr>
              <a:t>Grant Services</a:t>
            </a:r>
            <a:endParaRPr lang="en-US" sz="2500" dirty="0"/>
          </a:p>
        </p:txBody>
      </p:sp>
      <p:pic>
        <p:nvPicPr>
          <p:cNvPr id="5" name="image1.png">
            <a:extLst>
              <a:ext uri="{FF2B5EF4-FFF2-40B4-BE49-F238E27FC236}">
                <a16:creationId xmlns:a16="http://schemas.microsoft.com/office/drawing/2014/main" id="{598CCA74-DE54-3BD3-54EC-E7ED9ACFD937}"/>
              </a:ext>
            </a:extLst>
          </p:cNvPr>
          <p:cNvPicPr/>
          <p:nvPr/>
        </p:nvPicPr>
        <p:blipFill>
          <a:blip r:embed="rId4"/>
          <a:srcRect/>
          <a:stretch>
            <a:fillRect/>
          </a:stretch>
        </p:blipFill>
        <p:spPr>
          <a:xfrm>
            <a:off x="8281885" y="4350284"/>
            <a:ext cx="629544" cy="629544"/>
          </a:xfrm>
          <a:prstGeom prst="rect">
            <a:avLst/>
          </a:prstGeo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37"/>
          <p:cNvSpPr txBox="1">
            <a:spLocks noGrp="1"/>
          </p:cNvSpPr>
          <p:nvPr>
            <p:ph type="body" idx="1"/>
          </p:nvPr>
        </p:nvSpPr>
        <p:spPr>
          <a:xfrm>
            <a:off x="3657600" y="1727100"/>
            <a:ext cx="51747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400" dirty="0">
                <a:solidFill>
                  <a:schemeClr val="bg2"/>
                </a:solidFill>
                <a:latin typeface="Proxima Nova" panose="02000506030000020004" pitchFamily="2" charset="0"/>
              </a:rPr>
              <a:t>In order to enhance broadband connectivity, the County should consider building and owning a middle mile as the core network of the community. This will support current and future Internet Service Providers by reducing their capital and operational expenditures leading to an increase in market competition enhanced Internet service offerings and lower prices. Likewise, this network will connect anchor entities of Kendall County that serve the community ensuring Internet connectivity, security, and independence (from third parties) for data transmission.</a:t>
            </a:r>
            <a:endParaRPr sz="1400" dirty="0">
              <a:solidFill>
                <a:schemeClr val="bg2"/>
              </a:solidFill>
              <a:latin typeface="Proxima Nova" panose="02000506030000020004" pitchFamily="2" charset="0"/>
            </a:endParaRPr>
          </a:p>
        </p:txBody>
      </p:sp>
      <p:sp>
        <p:nvSpPr>
          <p:cNvPr id="4" name="Title 3">
            <a:extLst>
              <a:ext uri="{FF2B5EF4-FFF2-40B4-BE49-F238E27FC236}">
                <a16:creationId xmlns:a16="http://schemas.microsoft.com/office/drawing/2014/main" id="{66B13211-DD32-6502-849A-A45749F05F2C}"/>
              </a:ext>
            </a:extLst>
          </p:cNvPr>
          <p:cNvSpPr txBox="1">
            <a:spLocks noGrp="1"/>
          </p:cNvSpPr>
          <p:nvPr>
            <p:ph type="title"/>
          </p:nvPr>
        </p:nvSpPr>
        <p:spPr>
          <a:xfrm>
            <a:off x="311700" y="188171"/>
            <a:ext cx="8520600" cy="572700"/>
          </a:xfrm>
          <a:prstGeom prst="rect">
            <a:avLst/>
          </a:prstGeom>
          <a:noFill/>
        </p:spPr>
        <p:txBody>
          <a:bodyPr wrap="square">
            <a:spAutoFit/>
          </a:bodyPr>
          <a:lstStyle/>
          <a:p>
            <a:pPr algn="ctr"/>
            <a:r>
              <a:rPr lang="en-US" sz="2500" dirty="0">
                <a:solidFill>
                  <a:schemeClr val="bg1"/>
                </a:solidFill>
                <a:latin typeface="Proxima Nova Medium" panose="02000506030000020004" pitchFamily="2" charset="0"/>
              </a:rPr>
              <a:t>Next Steps - Recap</a:t>
            </a:r>
            <a:endParaRPr lang="en-US" sz="2500" dirty="0"/>
          </a:p>
        </p:txBody>
      </p:sp>
      <p:pic>
        <p:nvPicPr>
          <p:cNvPr id="5" name="image1.png">
            <a:extLst>
              <a:ext uri="{FF2B5EF4-FFF2-40B4-BE49-F238E27FC236}">
                <a16:creationId xmlns:a16="http://schemas.microsoft.com/office/drawing/2014/main" id="{31A8AFC9-382B-E630-A1F3-E70894FCAD18}"/>
              </a:ext>
            </a:extLst>
          </p:cNvPr>
          <p:cNvPicPr/>
          <p:nvPr/>
        </p:nvPicPr>
        <p:blipFill>
          <a:blip r:embed="rId3"/>
          <a:srcRect/>
          <a:stretch>
            <a:fillRect/>
          </a:stretch>
        </p:blipFill>
        <p:spPr>
          <a:xfrm>
            <a:off x="8281885" y="4350284"/>
            <a:ext cx="629544" cy="629544"/>
          </a:xfrm>
          <a:prstGeom prst="rect">
            <a:avLst/>
          </a:prstGeom>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37"/>
          <p:cNvSpPr txBox="1">
            <a:spLocks noGrp="1"/>
          </p:cNvSpPr>
          <p:nvPr>
            <p:ph type="body" idx="1"/>
          </p:nvPr>
        </p:nvSpPr>
        <p:spPr>
          <a:xfrm>
            <a:off x="3657600" y="2571750"/>
            <a:ext cx="5174700" cy="257175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sz="4000" dirty="0">
                <a:solidFill>
                  <a:schemeClr val="bg2"/>
                </a:solidFill>
                <a:latin typeface="Proxima Nova" panose="02000506030000020004" pitchFamily="2" charset="0"/>
              </a:rPr>
              <a:t>Thank you.</a:t>
            </a:r>
            <a:endParaRPr sz="4000" dirty="0">
              <a:solidFill>
                <a:schemeClr val="bg2"/>
              </a:solidFill>
              <a:latin typeface="Proxima Nova" panose="02000506030000020004" pitchFamily="2" charset="0"/>
            </a:endParaRPr>
          </a:p>
        </p:txBody>
      </p:sp>
      <p:sp>
        <p:nvSpPr>
          <p:cNvPr id="4" name="Title 3">
            <a:extLst>
              <a:ext uri="{FF2B5EF4-FFF2-40B4-BE49-F238E27FC236}">
                <a16:creationId xmlns:a16="http://schemas.microsoft.com/office/drawing/2014/main" id="{66B13211-DD32-6502-849A-A45749F05F2C}"/>
              </a:ext>
            </a:extLst>
          </p:cNvPr>
          <p:cNvSpPr txBox="1">
            <a:spLocks noGrp="1"/>
          </p:cNvSpPr>
          <p:nvPr>
            <p:ph type="title"/>
          </p:nvPr>
        </p:nvSpPr>
        <p:spPr>
          <a:xfrm>
            <a:off x="311700" y="188171"/>
            <a:ext cx="8520600" cy="572700"/>
          </a:xfrm>
          <a:prstGeom prst="rect">
            <a:avLst/>
          </a:prstGeom>
          <a:noFill/>
        </p:spPr>
        <p:txBody>
          <a:bodyPr wrap="square">
            <a:spAutoFit/>
          </a:bodyPr>
          <a:lstStyle/>
          <a:p>
            <a:pPr algn="ctr"/>
            <a:r>
              <a:rPr lang="en-US" sz="2500" dirty="0">
                <a:solidFill>
                  <a:schemeClr val="bg1"/>
                </a:solidFill>
                <a:latin typeface="Proxima Nova Medium" panose="02000506030000020004" pitchFamily="2" charset="0"/>
              </a:rPr>
              <a:t>Next Steps - Recap</a:t>
            </a:r>
            <a:endParaRPr lang="en-US" sz="2500" dirty="0"/>
          </a:p>
        </p:txBody>
      </p:sp>
      <p:pic>
        <p:nvPicPr>
          <p:cNvPr id="5" name="image1.png">
            <a:extLst>
              <a:ext uri="{FF2B5EF4-FFF2-40B4-BE49-F238E27FC236}">
                <a16:creationId xmlns:a16="http://schemas.microsoft.com/office/drawing/2014/main" id="{31A8AFC9-382B-E630-A1F3-E70894FCAD18}"/>
              </a:ext>
            </a:extLst>
          </p:cNvPr>
          <p:cNvPicPr/>
          <p:nvPr/>
        </p:nvPicPr>
        <p:blipFill>
          <a:blip r:embed="rId3"/>
          <a:srcRect/>
          <a:stretch>
            <a:fillRect/>
          </a:stretch>
        </p:blipFill>
        <p:spPr>
          <a:xfrm>
            <a:off x="8281885" y="4350284"/>
            <a:ext cx="629544" cy="629544"/>
          </a:xfrm>
          <a:prstGeom prst="rect">
            <a:avLst/>
          </a:prstGeom>
          <a:ln/>
        </p:spPr>
      </p:pic>
    </p:spTree>
    <p:extLst>
      <p:ext uri="{BB962C8B-B14F-4D97-AF65-F5344CB8AC3E}">
        <p14:creationId xmlns:p14="http://schemas.microsoft.com/office/powerpoint/2010/main" val="3946113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1" name="Google Shape;61;p14"/>
          <p:cNvSpPr txBox="1">
            <a:spLocks noGrp="1"/>
          </p:cNvSpPr>
          <p:nvPr>
            <p:ph type="body" idx="1"/>
          </p:nvPr>
        </p:nvSpPr>
        <p:spPr>
          <a:xfrm>
            <a:off x="3730752" y="1408507"/>
            <a:ext cx="5183843" cy="3416400"/>
          </a:xfrm>
          <a:prstGeom prst="rect">
            <a:avLst/>
          </a:prstGeom>
        </p:spPr>
        <p:txBody>
          <a:bodyPr spcFirstLastPara="1" wrap="square" lIns="91425" tIns="91425" rIns="91425" bIns="91425" anchor="t" anchorCtr="0">
            <a:noAutofit/>
          </a:bodyPr>
          <a:lstStyle/>
          <a:p>
            <a:pPr indent="-298450">
              <a:buSzPts val="1100"/>
            </a:pPr>
            <a:r>
              <a:rPr lang="en" sz="1400" dirty="0">
                <a:solidFill>
                  <a:schemeClr val="bg2"/>
                </a:solidFill>
                <a:latin typeface="Proxima Nova"/>
                <a:ea typeface="Proxima Nova"/>
                <a:cs typeface="Proxima Nova"/>
                <a:sym typeface="Proxima Nova"/>
              </a:rPr>
              <a:t>Expand the number of stakeholders involved in bringing connectivity to Kendall County - the group should consist of public stakeholders and other industry sectors.  The partner engagement and focus groups scheduled with </a:t>
            </a:r>
            <a:r>
              <a:rPr lang="en" sz="1400" dirty="0">
                <a:solidFill>
                  <a:schemeClr val="bg2"/>
                </a:solidFill>
                <a:highlight>
                  <a:srgbClr val="FFFFFF"/>
                </a:highlight>
                <a:latin typeface="Proxima Nova"/>
                <a:ea typeface="Proxima Nova"/>
                <a:cs typeface="Proxima Nova"/>
                <a:sym typeface="Proxima Nova"/>
              </a:rPr>
              <a:t>ISP/telecom providers, utility providers, government entities, community non-profit organizations, K-12 and higher education institutions (particularly community colleges), the library system, healthcare industry, and business community representatives, the County Finance Committee, Emergency Services, and the County FEMA office will help broaden the number of stakeholders and beneficiaries of a municipal network.</a:t>
            </a:r>
            <a:endParaRPr sz="1400" dirty="0">
              <a:solidFill>
                <a:schemeClr val="bg2"/>
              </a:solidFill>
              <a:latin typeface="Proxima Nova"/>
              <a:ea typeface="Proxima Nova"/>
              <a:cs typeface="Proxima Nova"/>
              <a:sym typeface="Proxima Nova"/>
            </a:endParaRPr>
          </a:p>
          <a:p>
            <a:pPr marL="457200" lvl="0" indent="0" algn="l" rtl="0">
              <a:spcBef>
                <a:spcPts val="1200"/>
              </a:spcBef>
              <a:spcAft>
                <a:spcPts val="0"/>
              </a:spcAft>
              <a:buNone/>
            </a:pPr>
            <a:endParaRPr sz="1100" dirty="0">
              <a:latin typeface="Proxima Nova"/>
              <a:ea typeface="Proxima Nova"/>
              <a:cs typeface="Proxima Nova"/>
              <a:sym typeface="Proxima Nova"/>
            </a:endParaRPr>
          </a:p>
          <a:p>
            <a:pPr marL="0" lvl="0" indent="0" algn="l" rtl="0">
              <a:spcBef>
                <a:spcPts val="1200"/>
              </a:spcBef>
              <a:spcAft>
                <a:spcPts val="0"/>
              </a:spcAft>
              <a:buNone/>
            </a:pPr>
            <a:endParaRPr sz="1100" dirty="0">
              <a:latin typeface="Proxima Nova"/>
              <a:ea typeface="Proxima Nova"/>
              <a:cs typeface="Proxima Nova"/>
              <a:sym typeface="Proxima Nova"/>
            </a:endParaRPr>
          </a:p>
          <a:p>
            <a:pPr marL="914400" lvl="0" indent="0" algn="l" rtl="0">
              <a:spcBef>
                <a:spcPts val="1200"/>
              </a:spcBef>
              <a:spcAft>
                <a:spcPts val="0"/>
              </a:spcAft>
              <a:buNone/>
            </a:pPr>
            <a:endParaRPr sz="1100" dirty="0">
              <a:latin typeface="Proxima Nova"/>
              <a:ea typeface="Proxima Nova"/>
              <a:cs typeface="Proxima Nova"/>
              <a:sym typeface="Proxima Nova"/>
            </a:endParaRPr>
          </a:p>
          <a:p>
            <a:pPr marL="914400" lvl="0" indent="0" algn="l" rtl="0">
              <a:spcBef>
                <a:spcPts val="1200"/>
              </a:spcBef>
              <a:spcAft>
                <a:spcPts val="1200"/>
              </a:spcAft>
              <a:buNone/>
            </a:pPr>
            <a:endParaRPr sz="1100" dirty="0">
              <a:latin typeface="Proxima Nova"/>
              <a:ea typeface="Proxima Nova"/>
              <a:cs typeface="Proxima Nova"/>
              <a:sym typeface="Proxima Nova"/>
            </a:endParaRPr>
          </a:p>
        </p:txBody>
      </p:sp>
      <p:sp>
        <p:nvSpPr>
          <p:cNvPr id="7" name="TextBox 6">
            <a:extLst>
              <a:ext uri="{FF2B5EF4-FFF2-40B4-BE49-F238E27FC236}">
                <a16:creationId xmlns:a16="http://schemas.microsoft.com/office/drawing/2014/main" id="{4B53110A-2E99-BDFE-22AD-ECB3DCF77905}"/>
              </a:ext>
            </a:extLst>
          </p:cNvPr>
          <p:cNvSpPr txBox="1"/>
          <p:nvPr/>
        </p:nvSpPr>
        <p:spPr>
          <a:xfrm>
            <a:off x="2050806" y="192136"/>
            <a:ext cx="5042388" cy="477054"/>
          </a:xfrm>
          <a:prstGeom prst="rect">
            <a:avLst/>
          </a:prstGeom>
          <a:noFill/>
        </p:spPr>
        <p:txBody>
          <a:bodyPr wrap="square">
            <a:spAutoFit/>
          </a:bodyPr>
          <a:lstStyle/>
          <a:p>
            <a:pPr algn="ctr"/>
            <a:r>
              <a:rPr lang="en" sz="2500" dirty="0">
                <a:solidFill>
                  <a:schemeClr val="bg1"/>
                </a:solidFill>
                <a:latin typeface="Proxima Nova Medium" panose="02000506030000020004" pitchFamily="2" charset="0"/>
              </a:rPr>
              <a:t>Next Steps - Strategic Actions</a:t>
            </a:r>
            <a:endParaRPr lang="en-US" sz="2500" dirty="0"/>
          </a:p>
        </p:txBody>
      </p:sp>
      <p:pic>
        <p:nvPicPr>
          <p:cNvPr id="8" name="image1.png">
            <a:extLst>
              <a:ext uri="{FF2B5EF4-FFF2-40B4-BE49-F238E27FC236}">
                <a16:creationId xmlns:a16="http://schemas.microsoft.com/office/drawing/2014/main" id="{14FA6CB8-623C-B88B-CF57-A6F7A03F9493}"/>
              </a:ext>
            </a:extLst>
          </p:cNvPr>
          <p:cNvPicPr/>
          <p:nvPr/>
        </p:nvPicPr>
        <p:blipFill>
          <a:blip r:embed="rId3"/>
          <a:srcRect/>
          <a:stretch>
            <a:fillRect/>
          </a:stretch>
        </p:blipFill>
        <p:spPr>
          <a:xfrm>
            <a:off x="8281885" y="4350284"/>
            <a:ext cx="629544" cy="629544"/>
          </a:xfrm>
          <a:prstGeom prst="rect">
            <a:avLst/>
          </a:prstGeom>
          <a:ln/>
        </p:spPr>
      </p:pic>
    </p:spTree>
    <p:extLst>
      <p:ext uri="{BB962C8B-B14F-4D97-AF65-F5344CB8AC3E}">
        <p14:creationId xmlns:p14="http://schemas.microsoft.com/office/powerpoint/2010/main" val="3351183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1" name="Google Shape;61;p14"/>
          <p:cNvSpPr txBox="1">
            <a:spLocks noGrp="1"/>
          </p:cNvSpPr>
          <p:nvPr>
            <p:ph type="body" idx="1"/>
          </p:nvPr>
        </p:nvSpPr>
        <p:spPr>
          <a:xfrm>
            <a:off x="3648456" y="1837943"/>
            <a:ext cx="5183844" cy="2730931"/>
          </a:xfrm>
          <a:prstGeom prst="rect">
            <a:avLst/>
          </a:prstGeom>
        </p:spPr>
        <p:txBody>
          <a:bodyPr spcFirstLastPara="1" wrap="square" lIns="91425" tIns="91425" rIns="91425" bIns="91425" anchor="t" anchorCtr="0">
            <a:noAutofit/>
          </a:bodyPr>
          <a:lstStyle/>
          <a:p>
            <a:pPr indent="-298450">
              <a:buSzPts val="1100"/>
            </a:pPr>
            <a:r>
              <a:rPr lang="en" sz="1400" dirty="0">
                <a:latin typeface="Proxima Nova"/>
                <a:ea typeface="Proxima Nova"/>
                <a:cs typeface="Proxima Nova"/>
                <a:sym typeface="Proxima Nova"/>
              </a:rPr>
              <a:t>Continue to refine the network design for middle mile- this involves outside plant engineers to perform a drive test to inspect poles, lines and ground conditions.  This data will refine the mileage and aerial vs underground ratios as well as the financial model.</a:t>
            </a:r>
            <a:endParaRPr sz="1400" dirty="0">
              <a:latin typeface="Proxima Nova"/>
              <a:ea typeface="Proxima Nova"/>
              <a:cs typeface="Proxima Nova"/>
              <a:sym typeface="Proxima Nova"/>
            </a:endParaRPr>
          </a:p>
          <a:p>
            <a:pPr indent="-298450">
              <a:buSzPts val="1100"/>
            </a:pPr>
            <a:r>
              <a:rPr lang="en" sz="1400" dirty="0">
                <a:latin typeface="Proxima Nova"/>
                <a:ea typeface="Proxima Nova"/>
                <a:cs typeface="Proxima Nova"/>
                <a:sym typeface="Proxima Nova"/>
              </a:rPr>
              <a:t>Pursue future funding opportunities by creating a capital stack to complete the determined build out strategy.  All funding sources should be explored - federal and state grant opportunities and private funding.</a:t>
            </a:r>
            <a:endParaRPr sz="1400" dirty="0">
              <a:latin typeface="Proxima Nova"/>
              <a:ea typeface="Proxima Nova"/>
              <a:cs typeface="Proxima Nova"/>
              <a:sym typeface="Proxima Nova"/>
            </a:endParaRPr>
          </a:p>
          <a:p>
            <a:pPr marL="457200" lvl="0" indent="0" algn="l" rtl="0">
              <a:spcBef>
                <a:spcPts val="1200"/>
              </a:spcBef>
              <a:spcAft>
                <a:spcPts val="0"/>
              </a:spcAft>
              <a:buNone/>
            </a:pPr>
            <a:endParaRPr sz="1100" dirty="0">
              <a:latin typeface="Proxima Nova"/>
              <a:ea typeface="Proxima Nova"/>
              <a:cs typeface="Proxima Nova"/>
              <a:sym typeface="Proxima Nova"/>
            </a:endParaRPr>
          </a:p>
          <a:p>
            <a:pPr marL="0" lvl="0" indent="0" algn="l" rtl="0">
              <a:spcBef>
                <a:spcPts val="1200"/>
              </a:spcBef>
              <a:spcAft>
                <a:spcPts val="0"/>
              </a:spcAft>
              <a:buNone/>
            </a:pPr>
            <a:endParaRPr sz="1100" dirty="0">
              <a:latin typeface="Proxima Nova"/>
              <a:ea typeface="Proxima Nova"/>
              <a:cs typeface="Proxima Nova"/>
              <a:sym typeface="Proxima Nova"/>
            </a:endParaRPr>
          </a:p>
          <a:p>
            <a:pPr marL="914400" lvl="0" indent="0" algn="l" rtl="0">
              <a:spcBef>
                <a:spcPts val="1200"/>
              </a:spcBef>
              <a:spcAft>
                <a:spcPts val="0"/>
              </a:spcAft>
              <a:buNone/>
            </a:pPr>
            <a:endParaRPr sz="1100" dirty="0">
              <a:latin typeface="Proxima Nova"/>
              <a:ea typeface="Proxima Nova"/>
              <a:cs typeface="Proxima Nova"/>
              <a:sym typeface="Proxima Nova"/>
            </a:endParaRPr>
          </a:p>
          <a:p>
            <a:pPr marL="914400" lvl="0" indent="0" algn="l" rtl="0">
              <a:spcBef>
                <a:spcPts val="1200"/>
              </a:spcBef>
              <a:spcAft>
                <a:spcPts val="1200"/>
              </a:spcAft>
              <a:buNone/>
            </a:pPr>
            <a:endParaRPr sz="1100" dirty="0">
              <a:latin typeface="Proxima Nova"/>
              <a:ea typeface="Proxima Nova"/>
              <a:cs typeface="Proxima Nova"/>
              <a:sym typeface="Proxima Nova"/>
            </a:endParaRPr>
          </a:p>
        </p:txBody>
      </p:sp>
      <p:sp>
        <p:nvSpPr>
          <p:cNvPr id="4" name="TextBox 3">
            <a:extLst>
              <a:ext uri="{FF2B5EF4-FFF2-40B4-BE49-F238E27FC236}">
                <a16:creationId xmlns:a16="http://schemas.microsoft.com/office/drawing/2014/main" id="{4D25BFEB-81F3-8460-C43A-88E9F12A8C6C}"/>
              </a:ext>
            </a:extLst>
          </p:cNvPr>
          <p:cNvSpPr txBox="1"/>
          <p:nvPr/>
        </p:nvSpPr>
        <p:spPr>
          <a:xfrm>
            <a:off x="2050806" y="192136"/>
            <a:ext cx="5042388" cy="477054"/>
          </a:xfrm>
          <a:prstGeom prst="rect">
            <a:avLst/>
          </a:prstGeom>
          <a:noFill/>
        </p:spPr>
        <p:txBody>
          <a:bodyPr wrap="square">
            <a:spAutoFit/>
          </a:bodyPr>
          <a:lstStyle/>
          <a:p>
            <a:pPr algn="ctr"/>
            <a:r>
              <a:rPr lang="en" sz="2500" dirty="0">
                <a:solidFill>
                  <a:schemeClr val="bg1"/>
                </a:solidFill>
                <a:latin typeface="Proxima Nova Medium" panose="02000506030000020004" pitchFamily="2" charset="0"/>
              </a:rPr>
              <a:t>Next Steps - Strategic Actions</a:t>
            </a:r>
            <a:endParaRPr lang="en-US" sz="2500" dirty="0"/>
          </a:p>
        </p:txBody>
      </p:sp>
      <p:pic>
        <p:nvPicPr>
          <p:cNvPr id="5" name="image1.png">
            <a:extLst>
              <a:ext uri="{FF2B5EF4-FFF2-40B4-BE49-F238E27FC236}">
                <a16:creationId xmlns:a16="http://schemas.microsoft.com/office/drawing/2014/main" id="{4DCE8AC5-901E-8617-A891-0F9BB80B796A}"/>
              </a:ext>
            </a:extLst>
          </p:cNvPr>
          <p:cNvPicPr/>
          <p:nvPr/>
        </p:nvPicPr>
        <p:blipFill>
          <a:blip r:embed="rId3"/>
          <a:srcRect/>
          <a:stretch>
            <a:fillRect/>
          </a:stretch>
        </p:blipFill>
        <p:spPr>
          <a:xfrm>
            <a:off x="8281885" y="4350284"/>
            <a:ext cx="629544" cy="629544"/>
          </a:xfrm>
          <a:prstGeom prst="rect">
            <a:avLst/>
          </a:prstGeom>
          <a:ln/>
        </p:spPr>
      </p:pic>
    </p:spTree>
    <p:extLst>
      <p:ext uri="{BB962C8B-B14F-4D97-AF65-F5344CB8AC3E}">
        <p14:creationId xmlns:p14="http://schemas.microsoft.com/office/powerpoint/2010/main" val="2718745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Google Shape;67;p15"/>
          <p:cNvSpPr txBox="1">
            <a:spLocks noGrp="1"/>
          </p:cNvSpPr>
          <p:nvPr>
            <p:ph type="body" idx="1"/>
          </p:nvPr>
        </p:nvSpPr>
        <p:spPr>
          <a:xfrm>
            <a:off x="3483864" y="1152475"/>
            <a:ext cx="5348436" cy="34164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r>
              <a:rPr lang="en" sz="1400" dirty="0">
                <a:solidFill>
                  <a:schemeClr val="bg2"/>
                </a:solidFill>
                <a:latin typeface="Proxima Nova" panose="02000506030000020004" pitchFamily="2" charset="0"/>
              </a:rPr>
              <a:t>There are several Internet Service Providers (ISPs) in the County, providing different types of Internet connections: Fixed Broadband (DSL, VDSL, Cable Modem, Fiber Optic, and other Copper Wireline), Wireless Broadband (Mobile 5G, Satellite, and Fixed Wireless). However, only a few of them (AT&amp;T, Comcast, and </a:t>
            </a:r>
            <a:r>
              <a:rPr lang="en" sz="1400" dirty="0" err="1">
                <a:solidFill>
                  <a:schemeClr val="bg2"/>
                </a:solidFill>
                <a:latin typeface="Proxima Nova" panose="02000506030000020004" pitchFamily="2" charset="0"/>
              </a:rPr>
              <a:t>MetroNet</a:t>
            </a:r>
            <a:r>
              <a:rPr lang="en" sz="1400" dirty="0">
                <a:solidFill>
                  <a:schemeClr val="bg2"/>
                </a:solidFill>
                <a:latin typeface="Proxima Nova" panose="02000506030000020004" pitchFamily="2" charset="0"/>
              </a:rPr>
              <a:t> Fiber) provide Fiber Optic and this service is mostly focused on the business segment of the County.</a:t>
            </a:r>
          </a:p>
          <a:p>
            <a:pPr marL="457200" lvl="0" indent="0" algn="l" rtl="0">
              <a:spcBef>
                <a:spcPts val="0"/>
              </a:spcBef>
              <a:spcAft>
                <a:spcPts val="0"/>
              </a:spcAft>
              <a:buNone/>
            </a:pPr>
            <a:endParaRPr lang="en" sz="1400" dirty="0">
              <a:solidFill>
                <a:schemeClr val="bg2"/>
              </a:solidFill>
              <a:latin typeface="Proxima Nova" panose="02000506030000020004" pitchFamily="2" charset="0"/>
            </a:endParaRPr>
          </a:p>
          <a:p>
            <a:pPr marL="742950" indent="-285750"/>
            <a:r>
              <a:rPr lang="en" sz="1400" dirty="0">
                <a:solidFill>
                  <a:schemeClr val="bg2"/>
                </a:solidFill>
                <a:latin typeface="Proxima Nova" panose="02000506030000020004" pitchFamily="2" charset="0"/>
              </a:rPr>
              <a:t>Many current ISP offering service</a:t>
            </a:r>
          </a:p>
          <a:p>
            <a:pPr marL="742950" indent="-285750"/>
            <a:r>
              <a:rPr lang="en" sz="1400" dirty="0">
                <a:solidFill>
                  <a:schemeClr val="bg2"/>
                </a:solidFill>
                <a:latin typeface="Proxima Nova" panose="02000506030000020004" pitchFamily="2" charset="0"/>
              </a:rPr>
              <a:t>Consider building a Kendall County owned middle mile network</a:t>
            </a:r>
          </a:p>
          <a:p>
            <a:pPr marL="742950" indent="-285750"/>
            <a:r>
              <a:rPr lang="en" sz="1400" dirty="0">
                <a:solidFill>
                  <a:schemeClr val="bg2"/>
                </a:solidFill>
                <a:latin typeface="Proxima Nova" panose="02000506030000020004" pitchFamily="2" charset="0"/>
              </a:rPr>
              <a:t>Available long-haul for middle mile network</a:t>
            </a:r>
            <a:endParaRPr sz="1400" dirty="0">
              <a:solidFill>
                <a:schemeClr val="bg2"/>
              </a:solidFill>
              <a:latin typeface="Proxima Nova" panose="02000506030000020004" pitchFamily="2" charset="0"/>
            </a:endParaRPr>
          </a:p>
          <a:p>
            <a:pPr marL="457200" lvl="0" indent="0" algn="l" rtl="0">
              <a:spcBef>
                <a:spcPts val="1200"/>
              </a:spcBef>
              <a:spcAft>
                <a:spcPts val="1200"/>
              </a:spcAft>
              <a:buNone/>
            </a:pPr>
            <a:endParaRPr dirty="0"/>
          </a:p>
        </p:txBody>
      </p:sp>
      <p:sp>
        <p:nvSpPr>
          <p:cNvPr id="4" name="TextBox 3">
            <a:extLst>
              <a:ext uri="{FF2B5EF4-FFF2-40B4-BE49-F238E27FC236}">
                <a16:creationId xmlns:a16="http://schemas.microsoft.com/office/drawing/2014/main" id="{157EECCB-FC8E-ED43-FB5C-48EE7F4D8ED2}"/>
              </a:ext>
            </a:extLst>
          </p:cNvPr>
          <p:cNvSpPr txBox="1"/>
          <p:nvPr/>
        </p:nvSpPr>
        <p:spPr>
          <a:xfrm>
            <a:off x="2050806" y="192136"/>
            <a:ext cx="5042388" cy="477054"/>
          </a:xfrm>
          <a:prstGeom prst="rect">
            <a:avLst/>
          </a:prstGeom>
          <a:noFill/>
        </p:spPr>
        <p:txBody>
          <a:bodyPr wrap="square">
            <a:spAutoFit/>
          </a:bodyPr>
          <a:lstStyle/>
          <a:p>
            <a:pPr algn="ctr"/>
            <a:r>
              <a:rPr lang="en" sz="2500" dirty="0">
                <a:solidFill>
                  <a:schemeClr val="bg1"/>
                </a:solidFill>
                <a:latin typeface="Proxima Nova Medium" panose="02000506030000020004" pitchFamily="2" charset="0"/>
              </a:rPr>
              <a:t>Market Analysis</a:t>
            </a:r>
            <a:endParaRPr lang="en-US" sz="2500" dirty="0"/>
          </a:p>
        </p:txBody>
      </p:sp>
      <p:pic>
        <p:nvPicPr>
          <p:cNvPr id="5" name="image1.png">
            <a:extLst>
              <a:ext uri="{FF2B5EF4-FFF2-40B4-BE49-F238E27FC236}">
                <a16:creationId xmlns:a16="http://schemas.microsoft.com/office/drawing/2014/main" id="{EFB1524D-7CE9-5339-8A04-CD57E68862DC}"/>
              </a:ext>
            </a:extLst>
          </p:cNvPr>
          <p:cNvPicPr/>
          <p:nvPr/>
        </p:nvPicPr>
        <p:blipFill>
          <a:blip r:embed="rId3"/>
          <a:srcRect/>
          <a:stretch>
            <a:fillRect/>
          </a:stretch>
        </p:blipFill>
        <p:spPr>
          <a:xfrm>
            <a:off x="8281885" y="4350284"/>
            <a:ext cx="629544" cy="629544"/>
          </a:xfrm>
          <a:prstGeom prst="rect">
            <a:avLst/>
          </a:prstGeo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4" name="Google Shape;74;p16"/>
          <p:cNvPicPr preferRelativeResize="0"/>
          <p:nvPr/>
        </p:nvPicPr>
        <p:blipFill>
          <a:blip r:embed="rId3">
            <a:alphaModFix/>
          </a:blip>
          <a:stretch>
            <a:fillRect/>
          </a:stretch>
        </p:blipFill>
        <p:spPr>
          <a:xfrm>
            <a:off x="4572000" y="1008688"/>
            <a:ext cx="3376101" cy="3942676"/>
          </a:xfrm>
          <a:prstGeom prst="rect">
            <a:avLst/>
          </a:prstGeom>
          <a:noFill/>
          <a:ln>
            <a:noFill/>
          </a:ln>
        </p:spPr>
      </p:pic>
      <p:sp>
        <p:nvSpPr>
          <p:cNvPr id="4" name="TextBox 3">
            <a:extLst>
              <a:ext uri="{FF2B5EF4-FFF2-40B4-BE49-F238E27FC236}">
                <a16:creationId xmlns:a16="http://schemas.microsoft.com/office/drawing/2014/main" id="{AD55C4FD-9F1D-731C-F9F0-2E4575075DB3}"/>
              </a:ext>
            </a:extLst>
          </p:cNvPr>
          <p:cNvSpPr txBox="1"/>
          <p:nvPr/>
        </p:nvSpPr>
        <p:spPr>
          <a:xfrm>
            <a:off x="2050806" y="192136"/>
            <a:ext cx="5042388" cy="477054"/>
          </a:xfrm>
          <a:prstGeom prst="rect">
            <a:avLst/>
          </a:prstGeom>
          <a:noFill/>
        </p:spPr>
        <p:txBody>
          <a:bodyPr wrap="square">
            <a:spAutoFit/>
          </a:bodyPr>
          <a:lstStyle/>
          <a:p>
            <a:pPr algn="ctr"/>
            <a:r>
              <a:rPr lang="en" sz="2500" dirty="0">
                <a:solidFill>
                  <a:schemeClr val="bg1"/>
                </a:solidFill>
                <a:latin typeface="Proxima Nova Medium" panose="02000506030000020004" pitchFamily="2" charset="0"/>
              </a:rPr>
              <a:t>Market Analysis</a:t>
            </a:r>
            <a:endParaRPr lang="en-US" sz="2500" dirty="0"/>
          </a:p>
        </p:txBody>
      </p:sp>
      <p:pic>
        <p:nvPicPr>
          <p:cNvPr id="5" name="image1.png">
            <a:extLst>
              <a:ext uri="{FF2B5EF4-FFF2-40B4-BE49-F238E27FC236}">
                <a16:creationId xmlns:a16="http://schemas.microsoft.com/office/drawing/2014/main" id="{73C86FF4-6668-68AC-735C-DCD05D5D139F}"/>
              </a:ext>
            </a:extLst>
          </p:cNvPr>
          <p:cNvPicPr/>
          <p:nvPr/>
        </p:nvPicPr>
        <p:blipFill>
          <a:blip r:embed="rId4"/>
          <a:srcRect/>
          <a:stretch>
            <a:fillRect/>
          </a:stretch>
        </p:blipFill>
        <p:spPr>
          <a:xfrm>
            <a:off x="8281885" y="4350284"/>
            <a:ext cx="629544" cy="629544"/>
          </a:xfrm>
          <a:prstGeom prst="rect">
            <a:avLst/>
          </a:prstGeo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4" name="TextBox 3">
            <a:extLst>
              <a:ext uri="{FF2B5EF4-FFF2-40B4-BE49-F238E27FC236}">
                <a16:creationId xmlns:a16="http://schemas.microsoft.com/office/drawing/2014/main" id="{AD55C4FD-9F1D-731C-F9F0-2E4575075DB3}"/>
              </a:ext>
            </a:extLst>
          </p:cNvPr>
          <p:cNvSpPr txBox="1"/>
          <p:nvPr/>
        </p:nvSpPr>
        <p:spPr>
          <a:xfrm>
            <a:off x="2050806" y="192136"/>
            <a:ext cx="5042388" cy="477054"/>
          </a:xfrm>
          <a:prstGeom prst="rect">
            <a:avLst/>
          </a:prstGeom>
          <a:noFill/>
        </p:spPr>
        <p:txBody>
          <a:bodyPr wrap="square">
            <a:spAutoFit/>
          </a:bodyPr>
          <a:lstStyle/>
          <a:p>
            <a:pPr algn="ctr"/>
            <a:r>
              <a:rPr lang="en" sz="2500" dirty="0">
                <a:solidFill>
                  <a:schemeClr val="bg1"/>
                </a:solidFill>
                <a:latin typeface="Proxima Nova Medium" panose="02000506030000020004" pitchFamily="2" charset="0"/>
              </a:rPr>
              <a:t>Market Analysis</a:t>
            </a:r>
            <a:endParaRPr lang="en-US" sz="2500" dirty="0"/>
          </a:p>
        </p:txBody>
      </p:sp>
      <p:pic>
        <p:nvPicPr>
          <p:cNvPr id="5" name="image1.png">
            <a:extLst>
              <a:ext uri="{FF2B5EF4-FFF2-40B4-BE49-F238E27FC236}">
                <a16:creationId xmlns:a16="http://schemas.microsoft.com/office/drawing/2014/main" id="{73C86FF4-6668-68AC-735C-DCD05D5D139F}"/>
              </a:ext>
            </a:extLst>
          </p:cNvPr>
          <p:cNvPicPr/>
          <p:nvPr/>
        </p:nvPicPr>
        <p:blipFill>
          <a:blip r:embed="rId3"/>
          <a:srcRect/>
          <a:stretch>
            <a:fillRect/>
          </a:stretch>
        </p:blipFill>
        <p:spPr>
          <a:xfrm>
            <a:off x="8281885" y="4350284"/>
            <a:ext cx="629544" cy="629544"/>
          </a:xfrm>
          <a:prstGeom prst="rect">
            <a:avLst/>
          </a:prstGeom>
          <a:ln/>
        </p:spPr>
      </p:pic>
      <p:pic>
        <p:nvPicPr>
          <p:cNvPr id="3" name="Picture 2">
            <a:extLst>
              <a:ext uri="{FF2B5EF4-FFF2-40B4-BE49-F238E27FC236}">
                <a16:creationId xmlns:a16="http://schemas.microsoft.com/office/drawing/2014/main" id="{FE14FB69-28E5-8121-BEED-6417EB916712}"/>
              </a:ext>
            </a:extLst>
          </p:cNvPr>
          <p:cNvPicPr>
            <a:picLocks noChangeAspect="1"/>
          </p:cNvPicPr>
          <p:nvPr/>
        </p:nvPicPr>
        <p:blipFill>
          <a:blip r:embed="rId4"/>
          <a:stretch>
            <a:fillRect/>
          </a:stretch>
        </p:blipFill>
        <p:spPr>
          <a:xfrm>
            <a:off x="3270059" y="974272"/>
            <a:ext cx="4242179" cy="4131127"/>
          </a:xfrm>
          <a:prstGeom prst="rect">
            <a:avLst/>
          </a:prstGeom>
        </p:spPr>
      </p:pic>
      <p:sp>
        <p:nvSpPr>
          <p:cNvPr id="6" name="TextBox 5">
            <a:extLst>
              <a:ext uri="{FF2B5EF4-FFF2-40B4-BE49-F238E27FC236}">
                <a16:creationId xmlns:a16="http://schemas.microsoft.com/office/drawing/2014/main" id="{6075B7D0-4172-132B-3EA2-69618126EC16}"/>
              </a:ext>
            </a:extLst>
          </p:cNvPr>
          <p:cNvSpPr txBox="1"/>
          <p:nvPr/>
        </p:nvSpPr>
        <p:spPr>
          <a:xfrm>
            <a:off x="7512238" y="2310140"/>
            <a:ext cx="1725386" cy="523220"/>
          </a:xfrm>
          <a:prstGeom prst="rect">
            <a:avLst/>
          </a:prstGeom>
          <a:noFill/>
        </p:spPr>
        <p:txBody>
          <a:bodyPr wrap="square" rtlCol="0">
            <a:spAutoFit/>
          </a:bodyPr>
          <a:lstStyle/>
          <a:p>
            <a:r>
              <a:rPr lang="en-US" dirty="0"/>
              <a:t>Rings 7, 9</a:t>
            </a:r>
            <a:r>
              <a:rPr lang="en-US"/>
              <a:t>, 11, 12 </a:t>
            </a:r>
            <a:r>
              <a:rPr lang="en-US" dirty="0"/>
              <a:t>&amp; 13 in yellow</a:t>
            </a:r>
          </a:p>
        </p:txBody>
      </p:sp>
    </p:spTree>
    <p:extLst>
      <p:ext uri="{BB962C8B-B14F-4D97-AF65-F5344CB8AC3E}">
        <p14:creationId xmlns:p14="http://schemas.microsoft.com/office/powerpoint/2010/main" val="2523902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17"/>
          <p:cNvSpPr txBox="1">
            <a:spLocks noGrp="1"/>
          </p:cNvSpPr>
          <p:nvPr>
            <p:ph type="body" idx="1"/>
          </p:nvPr>
        </p:nvSpPr>
        <p:spPr>
          <a:xfrm>
            <a:off x="3474720" y="2438442"/>
            <a:ext cx="5357580" cy="2328595"/>
          </a:xfrm>
          <a:prstGeom prst="rect">
            <a:avLst/>
          </a:prstGeom>
        </p:spPr>
        <p:txBody>
          <a:bodyPr spcFirstLastPara="1" wrap="square" lIns="91425" tIns="91425" rIns="91425" bIns="91425" anchor="t" anchorCtr="0">
            <a:normAutofit/>
          </a:bodyPr>
          <a:lstStyle/>
          <a:p>
            <a:pPr marL="457200" lvl="0" indent="-342900" algn="l" rtl="0">
              <a:spcBef>
                <a:spcPts val="1200"/>
              </a:spcBef>
              <a:spcAft>
                <a:spcPts val="0"/>
              </a:spcAft>
              <a:buSzPts val="1800"/>
              <a:buChar char="●"/>
            </a:pPr>
            <a:r>
              <a:rPr lang="en" sz="1400" dirty="0">
                <a:latin typeface="Proxima Nova" panose="02000506030000020004" pitchFamily="2" charset="0"/>
              </a:rPr>
              <a:t>Low response rate on initial push</a:t>
            </a:r>
            <a:endParaRPr sz="1400" dirty="0">
              <a:latin typeface="Proxima Nova" panose="02000506030000020004" pitchFamily="2" charset="0"/>
            </a:endParaRPr>
          </a:p>
          <a:p>
            <a:pPr marL="457200" lvl="0" indent="-342900" algn="l" rtl="0">
              <a:spcBef>
                <a:spcPts val="0"/>
              </a:spcBef>
              <a:spcAft>
                <a:spcPts val="0"/>
              </a:spcAft>
              <a:buSzPts val="1800"/>
              <a:buChar char="●"/>
            </a:pPr>
            <a:r>
              <a:rPr lang="en" sz="1400" dirty="0">
                <a:latin typeface="Proxima Nova" panose="02000506030000020004" pitchFamily="2" charset="0"/>
              </a:rPr>
              <a:t>Respondents show a strong interest in the development of broadband infrastructure</a:t>
            </a:r>
            <a:endParaRPr sz="1400" dirty="0">
              <a:latin typeface="Proxima Nova" panose="02000506030000020004" pitchFamily="2" charset="0"/>
            </a:endParaRPr>
          </a:p>
          <a:p>
            <a:pPr marL="457200" lvl="0" indent="-342900" algn="l" rtl="0">
              <a:spcBef>
                <a:spcPts val="0"/>
              </a:spcBef>
              <a:spcAft>
                <a:spcPts val="0"/>
              </a:spcAft>
              <a:buSzPts val="1800"/>
              <a:buChar char="●"/>
            </a:pPr>
            <a:r>
              <a:rPr lang="en" sz="1400" dirty="0">
                <a:latin typeface="Proxima Nova" panose="02000506030000020004" pitchFamily="2" charset="0"/>
              </a:rPr>
              <a:t>More surveys needed to ensure accuracy of survey data</a:t>
            </a:r>
            <a:endParaRPr sz="1400" dirty="0">
              <a:latin typeface="Proxima Nova" panose="02000506030000020004" pitchFamily="2" charset="0"/>
            </a:endParaRPr>
          </a:p>
          <a:p>
            <a:pPr marL="0" lvl="0" indent="0" algn="ctr" rtl="0">
              <a:spcBef>
                <a:spcPts val="1200"/>
              </a:spcBef>
              <a:spcAft>
                <a:spcPts val="1200"/>
              </a:spcAft>
              <a:buNone/>
            </a:pPr>
            <a:r>
              <a:rPr lang="en" sz="1400" dirty="0">
                <a:latin typeface="Proxima Nova" panose="02000506030000020004" pitchFamily="2" charset="0"/>
              </a:rPr>
              <a:t>Current surveys completed = 105</a:t>
            </a:r>
            <a:endParaRPr sz="1400" dirty="0">
              <a:latin typeface="Proxima Nova" panose="02000506030000020004" pitchFamily="2" charset="0"/>
            </a:endParaRPr>
          </a:p>
        </p:txBody>
      </p:sp>
      <p:sp>
        <p:nvSpPr>
          <p:cNvPr id="3" name="TextBox 2">
            <a:extLst>
              <a:ext uri="{FF2B5EF4-FFF2-40B4-BE49-F238E27FC236}">
                <a16:creationId xmlns:a16="http://schemas.microsoft.com/office/drawing/2014/main" id="{2073A793-0C3D-45F4-1FC8-523C0EEB7141}"/>
              </a:ext>
            </a:extLst>
          </p:cNvPr>
          <p:cNvSpPr txBox="1"/>
          <p:nvPr/>
        </p:nvSpPr>
        <p:spPr>
          <a:xfrm>
            <a:off x="3134106" y="1833086"/>
            <a:ext cx="5698194" cy="738664"/>
          </a:xfrm>
          <a:prstGeom prst="rect">
            <a:avLst/>
          </a:prstGeom>
          <a:noFill/>
        </p:spPr>
        <p:txBody>
          <a:bodyPr wrap="square">
            <a:spAutoFit/>
          </a:bodyPr>
          <a:lstStyle/>
          <a:p>
            <a:pPr marL="457200" lvl="0" indent="0" algn="l" rtl="0">
              <a:spcBef>
                <a:spcPts val="0"/>
              </a:spcBef>
              <a:spcAft>
                <a:spcPts val="0"/>
              </a:spcAft>
              <a:buNone/>
            </a:pPr>
            <a:r>
              <a:rPr lang="en-US" sz="1400" dirty="0">
                <a:solidFill>
                  <a:schemeClr val="bg2"/>
                </a:solidFill>
                <a:latin typeface="Proxima Nova" panose="02000506030000020004" pitchFamily="2" charset="0"/>
              </a:rPr>
              <a:t>The Kendall County Broadband Survey collected data from the community, both residents and businesses, in order to analyze the current status of the County's broadband.</a:t>
            </a:r>
          </a:p>
        </p:txBody>
      </p:sp>
      <p:sp>
        <p:nvSpPr>
          <p:cNvPr id="6" name="TextBox 5">
            <a:extLst>
              <a:ext uri="{FF2B5EF4-FFF2-40B4-BE49-F238E27FC236}">
                <a16:creationId xmlns:a16="http://schemas.microsoft.com/office/drawing/2014/main" id="{39EB9A17-3665-0CC4-48AB-A067FB2CB758}"/>
              </a:ext>
            </a:extLst>
          </p:cNvPr>
          <p:cNvSpPr txBox="1"/>
          <p:nvPr/>
        </p:nvSpPr>
        <p:spPr>
          <a:xfrm>
            <a:off x="2050806" y="192136"/>
            <a:ext cx="5042388" cy="477054"/>
          </a:xfrm>
          <a:prstGeom prst="rect">
            <a:avLst/>
          </a:prstGeom>
          <a:noFill/>
        </p:spPr>
        <p:txBody>
          <a:bodyPr wrap="square">
            <a:spAutoFit/>
          </a:bodyPr>
          <a:lstStyle/>
          <a:p>
            <a:pPr algn="ctr"/>
            <a:r>
              <a:rPr lang="en" sz="2500" dirty="0">
                <a:solidFill>
                  <a:schemeClr val="bg1"/>
                </a:solidFill>
                <a:latin typeface="Proxima Nova Medium" panose="02000506030000020004" pitchFamily="2" charset="0"/>
              </a:rPr>
              <a:t>Community Survey</a:t>
            </a:r>
            <a:endParaRPr lang="en-US" sz="2500" dirty="0"/>
          </a:p>
        </p:txBody>
      </p:sp>
      <p:pic>
        <p:nvPicPr>
          <p:cNvPr id="7" name="image1.png">
            <a:extLst>
              <a:ext uri="{FF2B5EF4-FFF2-40B4-BE49-F238E27FC236}">
                <a16:creationId xmlns:a16="http://schemas.microsoft.com/office/drawing/2014/main" id="{3A34163D-D5A5-57CB-452A-55EA8C1149B8}"/>
              </a:ext>
            </a:extLst>
          </p:cNvPr>
          <p:cNvPicPr/>
          <p:nvPr/>
        </p:nvPicPr>
        <p:blipFill>
          <a:blip r:embed="rId3"/>
          <a:srcRect/>
          <a:stretch>
            <a:fillRect/>
          </a:stretch>
        </p:blipFill>
        <p:spPr>
          <a:xfrm>
            <a:off x="8281885" y="4350284"/>
            <a:ext cx="629544" cy="629544"/>
          </a:xfrm>
          <a:prstGeom prst="rect">
            <a:avLst/>
          </a:prstGeo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a:off x="3740700" y="1052512"/>
            <a:ext cx="4778101" cy="1535975"/>
          </a:xfrm>
          <a:prstGeom prst="rect">
            <a:avLst/>
          </a:prstGeom>
          <a:noFill/>
          <a:ln>
            <a:noFill/>
          </a:ln>
        </p:spPr>
      </p:pic>
      <p:pic>
        <p:nvPicPr>
          <p:cNvPr id="88" name="Google Shape;88;p18"/>
          <p:cNvPicPr preferRelativeResize="0"/>
          <p:nvPr/>
        </p:nvPicPr>
        <p:blipFill>
          <a:blip r:embed="rId4">
            <a:alphaModFix/>
          </a:blip>
          <a:stretch>
            <a:fillRect/>
          </a:stretch>
        </p:blipFill>
        <p:spPr>
          <a:xfrm>
            <a:off x="4938045" y="2971809"/>
            <a:ext cx="3023398" cy="2080350"/>
          </a:xfrm>
          <a:prstGeom prst="rect">
            <a:avLst/>
          </a:prstGeom>
          <a:noFill/>
          <a:ln>
            <a:noFill/>
          </a:ln>
        </p:spPr>
      </p:pic>
      <p:sp>
        <p:nvSpPr>
          <p:cNvPr id="4" name="TextBox 3">
            <a:extLst>
              <a:ext uri="{FF2B5EF4-FFF2-40B4-BE49-F238E27FC236}">
                <a16:creationId xmlns:a16="http://schemas.microsoft.com/office/drawing/2014/main" id="{BAD9BCCC-B266-C05E-D5A4-D1C726F268EE}"/>
              </a:ext>
            </a:extLst>
          </p:cNvPr>
          <p:cNvSpPr txBox="1"/>
          <p:nvPr/>
        </p:nvSpPr>
        <p:spPr>
          <a:xfrm>
            <a:off x="2050806" y="192136"/>
            <a:ext cx="5042388" cy="477054"/>
          </a:xfrm>
          <a:prstGeom prst="rect">
            <a:avLst/>
          </a:prstGeom>
          <a:noFill/>
        </p:spPr>
        <p:txBody>
          <a:bodyPr wrap="square">
            <a:spAutoFit/>
          </a:bodyPr>
          <a:lstStyle/>
          <a:p>
            <a:pPr algn="ctr"/>
            <a:r>
              <a:rPr lang="en" sz="2500" dirty="0">
                <a:solidFill>
                  <a:schemeClr val="bg1"/>
                </a:solidFill>
                <a:latin typeface="Proxima Nova Medium" panose="02000506030000020004" pitchFamily="2" charset="0"/>
              </a:rPr>
              <a:t>Community Survey</a:t>
            </a:r>
            <a:endParaRPr lang="en-US" sz="2500" dirty="0"/>
          </a:p>
        </p:txBody>
      </p:sp>
      <p:pic>
        <p:nvPicPr>
          <p:cNvPr id="5" name="image1.png">
            <a:extLst>
              <a:ext uri="{FF2B5EF4-FFF2-40B4-BE49-F238E27FC236}">
                <a16:creationId xmlns:a16="http://schemas.microsoft.com/office/drawing/2014/main" id="{2149E655-7617-BAF7-5EB3-068A98173459}"/>
              </a:ext>
            </a:extLst>
          </p:cNvPr>
          <p:cNvPicPr/>
          <p:nvPr/>
        </p:nvPicPr>
        <p:blipFill>
          <a:blip r:embed="rId5"/>
          <a:srcRect/>
          <a:stretch>
            <a:fillRect/>
          </a:stretch>
        </p:blipFill>
        <p:spPr>
          <a:xfrm>
            <a:off x="8281885" y="4350284"/>
            <a:ext cx="629544" cy="629544"/>
          </a:xfrm>
          <a:prstGeom prst="rect">
            <a:avLst/>
          </a:prstGeom>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868</Words>
  <Application>Microsoft Office PowerPoint</Application>
  <PresentationFormat>On-screen Show (16:9)</PresentationFormat>
  <Paragraphs>76</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Proxima Nova Medium</vt:lpstr>
      <vt:lpstr>Proxima Nova</vt:lpstr>
      <vt:lpstr>Arial</vt:lpstr>
      <vt:lpstr>Simple Light</vt:lpstr>
      <vt:lpstr>Kendall County</vt:lpstr>
      <vt:lpstr>Next Steps - Strategic 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Financial Model – Middle Mile</vt:lpstr>
      <vt:lpstr>Financial Model – Middle Mile</vt:lpstr>
      <vt:lpstr>Financial Model – Middle Mile</vt:lpstr>
      <vt:lpstr>Financial Model – Last Mile</vt:lpstr>
      <vt:lpstr>Financial Model – Last Mile</vt:lpstr>
      <vt:lpstr>Grant Services</vt:lpstr>
      <vt:lpstr>Next Steps - Recap</vt:lpstr>
      <vt:lpstr>Next Steps - Recap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Kendall County</dc:title>
  <cp:lastModifiedBy>Aaron</cp:lastModifiedBy>
  <cp:revision>6</cp:revision>
  <dcterms:modified xsi:type="dcterms:W3CDTF">2022-08-09T21:40:13Z</dcterms:modified>
</cp:coreProperties>
</file>