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1" r:id="rId3"/>
    <p:sldMasterId id="2147483693" r:id="rId4"/>
    <p:sldMasterId id="2147483701" r:id="rId5"/>
    <p:sldMasterId id="2147483709" r:id="rId6"/>
  </p:sldMasterIdLst>
  <p:notesMasterIdLst>
    <p:notesMasterId r:id="rId60"/>
  </p:notesMasterIdLst>
  <p:sldIdLst>
    <p:sldId id="257" r:id="rId7"/>
    <p:sldId id="261" r:id="rId8"/>
    <p:sldId id="316" r:id="rId9"/>
    <p:sldId id="279" r:id="rId10"/>
    <p:sldId id="278" r:id="rId11"/>
    <p:sldId id="280" r:id="rId12"/>
    <p:sldId id="262" r:id="rId13"/>
    <p:sldId id="263" r:id="rId14"/>
    <p:sldId id="264" r:id="rId15"/>
    <p:sldId id="277"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81"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5" r:id="rId50"/>
    <p:sldId id="268" r:id="rId51"/>
    <p:sldId id="269" r:id="rId52"/>
    <p:sldId id="270" r:id="rId53"/>
    <p:sldId id="272" r:id="rId54"/>
    <p:sldId id="271" r:id="rId55"/>
    <p:sldId id="273" r:id="rId56"/>
    <p:sldId id="274" r:id="rId57"/>
    <p:sldId id="275" r:id="rId58"/>
    <p:sldId id="27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2" autoAdjust="0"/>
    <p:restoredTop sz="94660"/>
  </p:normalViewPr>
  <p:slideViewPr>
    <p:cSldViewPr snapToGrid="0">
      <p:cViewPr varScale="1">
        <p:scale>
          <a:sx n="90" d="100"/>
          <a:sy n="90" d="100"/>
        </p:scale>
        <p:origin x="90"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B7227-17F6-47B1-B634-A7CA10B0E861}"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9A415-F3C8-4CBF-973A-817493335364}" type="slidenum">
              <a:rPr lang="en-US" smtClean="0"/>
              <a:t>‹#›</a:t>
            </a:fld>
            <a:endParaRPr lang="en-US"/>
          </a:p>
        </p:txBody>
      </p:sp>
    </p:spTree>
    <p:extLst>
      <p:ext uri="{BB962C8B-B14F-4D97-AF65-F5344CB8AC3E}">
        <p14:creationId xmlns:p14="http://schemas.microsoft.com/office/powerpoint/2010/main" val="86493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Panel, and offer overview of what we will cover, starting with an overview of the CFC program</a:t>
            </a:r>
            <a:endParaRPr lang="en-US" dirty="0"/>
          </a:p>
        </p:txBody>
      </p:sp>
      <p:sp>
        <p:nvSpPr>
          <p:cNvPr id="4" name="Slide Number Placeholder 3"/>
          <p:cNvSpPr>
            <a:spLocks noGrp="1"/>
          </p:cNvSpPr>
          <p:nvPr>
            <p:ph type="sldNum" sz="quarter" idx="10"/>
          </p:nvPr>
        </p:nvSpPr>
        <p:spPr/>
        <p:txBody>
          <a:bodyPr/>
          <a:lstStyle/>
          <a:p>
            <a:fld id="{3739A415-F3C8-4CBF-973A-817493335364}" type="slidenum">
              <a:rPr lang="en-US" smtClean="0"/>
              <a:t>2</a:t>
            </a:fld>
            <a:endParaRPr lang="en-US"/>
          </a:p>
        </p:txBody>
      </p:sp>
    </p:spTree>
    <p:extLst>
      <p:ext uri="{BB962C8B-B14F-4D97-AF65-F5344CB8AC3E}">
        <p14:creationId xmlns:p14="http://schemas.microsoft.com/office/powerpoint/2010/main" val="1792507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57463" y="884238"/>
            <a:ext cx="4248150" cy="2389187"/>
          </a:xfrm>
          <a:prstGeom prst="rect">
            <a:avLst/>
          </a:prstGeom>
          <a:noFill/>
          <a:ln w="12700">
            <a:solidFill>
              <a:prstClr val="black"/>
            </a:solidFill>
          </a:ln>
        </p:spPr>
      </p:sp>
      <p:sp>
        <p:nvSpPr>
          <p:cNvPr id="3" name="Notes Placeholder 2"/>
          <p:cNvSpPr>
            <a:spLocks noGrp="1"/>
          </p:cNvSpPr>
          <p:nvPr>
            <p:ph type="body" idx="1"/>
          </p:nvPr>
        </p:nvSpPr>
        <p:spPr>
          <a:xfrm>
            <a:off x="936625" y="3405188"/>
            <a:ext cx="7489825" cy="2787650"/>
          </a:xfrm>
          <a:prstGeom prst="rect">
            <a:avLst/>
          </a:prstGeom>
        </p:spPr>
        <p:txBody>
          <a:bodyPr/>
          <a:lstStyle/>
          <a:p>
            <a:endParaRPr lang="en-US" dirty="0"/>
          </a:p>
        </p:txBody>
      </p:sp>
    </p:spTree>
    <p:extLst>
      <p:ext uri="{BB962C8B-B14F-4D97-AF65-F5344CB8AC3E}">
        <p14:creationId xmlns:p14="http://schemas.microsoft.com/office/powerpoint/2010/main" val="193478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57463" y="884238"/>
            <a:ext cx="4248150" cy="2389187"/>
          </a:xfrm>
          <a:prstGeom prst="rect">
            <a:avLst/>
          </a:prstGeom>
          <a:noFill/>
          <a:ln w="12700">
            <a:solidFill>
              <a:prstClr val="black"/>
            </a:solidFill>
          </a:ln>
        </p:spPr>
      </p:sp>
      <p:sp>
        <p:nvSpPr>
          <p:cNvPr id="3" name="Notes Placeholder 2"/>
          <p:cNvSpPr>
            <a:spLocks noGrp="1"/>
          </p:cNvSpPr>
          <p:nvPr>
            <p:ph type="body" idx="1"/>
          </p:nvPr>
        </p:nvSpPr>
        <p:spPr>
          <a:xfrm>
            <a:off x="936625" y="3405188"/>
            <a:ext cx="7489825" cy="2787650"/>
          </a:xfrm>
          <a:prstGeom prst="rect">
            <a:avLst/>
          </a:prstGeom>
        </p:spPr>
        <p:txBody>
          <a:bodyPr/>
          <a:lstStyle/>
          <a:p>
            <a:r>
              <a:rPr lang="en-US" dirty="0" smtClean="0"/>
              <a:t>CRTI introduced</a:t>
            </a:r>
            <a:r>
              <a:rPr lang="en-US" baseline="0" dirty="0" smtClean="0"/>
              <a:t> CFC to the Chicago region, and CFC found it to be a good fit. They have created a unique niche to certify and sell credits on urban forests that are being preserved as well as tree planting projects in urban areas. One reason for this is that the businesses who are the most likely participants in the voluntary carbon market are US businesses – and what could be better than investing in climate resilience and mitigation in the US in locations that provide direct benefits to local communities.</a:t>
            </a:r>
            <a:endParaRPr lang="en-US" dirty="0"/>
          </a:p>
        </p:txBody>
      </p:sp>
    </p:spTree>
    <p:extLst>
      <p:ext uri="{BB962C8B-B14F-4D97-AF65-F5344CB8AC3E}">
        <p14:creationId xmlns:p14="http://schemas.microsoft.com/office/powerpoint/2010/main" val="177696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process is well</a:t>
            </a:r>
            <a:r>
              <a:rPr lang="en-US" baseline="0" dirty="0" smtClean="0"/>
              <a:t> organized, and they are now going in to their 3</a:t>
            </a:r>
            <a:r>
              <a:rPr lang="en-US" baseline="30000" dirty="0" smtClean="0"/>
              <a:t>rd</a:t>
            </a:r>
            <a:r>
              <a:rPr lang="en-US" baseline="0" dirty="0" smtClean="0"/>
              <a:t> year.</a:t>
            </a:r>
            <a:endParaRPr lang="en-US" dirty="0"/>
          </a:p>
        </p:txBody>
      </p:sp>
      <p:sp>
        <p:nvSpPr>
          <p:cNvPr id="4" name="Slide Number Placeholder 3"/>
          <p:cNvSpPr>
            <a:spLocks noGrp="1"/>
          </p:cNvSpPr>
          <p:nvPr>
            <p:ph type="sldNum" sz="quarter" idx="10"/>
          </p:nvPr>
        </p:nvSpPr>
        <p:spPr/>
        <p:txBody>
          <a:bodyPr/>
          <a:lstStyle/>
          <a:p>
            <a:fld id="{3739A415-F3C8-4CBF-973A-817493335364}" type="slidenum">
              <a:rPr lang="en-US" smtClean="0"/>
              <a:t>6</a:t>
            </a:fld>
            <a:endParaRPr lang="en-US"/>
          </a:p>
        </p:txBody>
      </p:sp>
    </p:spTree>
    <p:extLst>
      <p:ext uri="{BB962C8B-B14F-4D97-AF65-F5344CB8AC3E}">
        <p14:creationId xmlns:p14="http://schemas.microsoft.com/office/powerpoint/2010/main" val="4119162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9A415-F3C8-4CBF-973A-817493335364}" type="slidenum">
              <a:rPr lang="en-US" smtClean="0"/>
              <a:t>7</a:t>
            </a:fld>
            <a:endParaRPr lang="en-US"/>
          </a:p>
        </p:txBody>
      </p:sp>
    </p:spTree>
    <p:extLst>
      <p:ext uri="{BB962C8B-B14F-4D97-AF65-F5344CB8AC3E}">
        <p14:creationId xmlns:p14="http://schemas.microsoft.com/office/powerpoint/2010/main" val="73685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 to point out that</a:t>
            </a:r>
            <a:r>
              <a:rPr lang="en-US" baseline="0" dirty="0" smtClean="0"/>
              <a:t> while the case studies are all located in northern Illinois, it is certainly possible that CFC could work directly with organizations in other urban areas in Illinois – those groups just might not have the benefit of facilitation by CRTI/TMA.</a:t>
            </a:r>
            <a:endParaRPr lang="en-US" dirty="0"/>
          </a:p>
        </p:txBody>
      </p:sp>
      <p:sp>
        <p:nvSpPr>
          <p:cNvPr id="4" name="Slide Number Placeholder 3"/>
          <p:cNvSpPr>
            <a:spLocks noGrp="1"/>
          </p:cNvSpPr>
          <p:nvPr>
            <p:ph type="sldNum" sz="quarter" idx="10"/>
          </p:nvPr>
        </p:nvSpPr>
        <p:spPr/>
        <p:txBody>
          <a:bodyPr/>
          <a:lstStyle/>
          <a:p>
            <a:fld id="{3739A415-F3C8-4CBF-973A-817493335364}" type="slidenum">
              <a:rPr lang="en-US" smtClean="0"/>
              <a:t>8</a:t>
            </a:fld>
            <a:endParaRPr lang="en-US"/>
          </a:p>
        </p:txBody>
      </p:sp>
    </p:spTree>
    <p:extLst>
      <p:ext uri="{BB962C8B-B14F-4D97-AF65-F5344CB8AC3E}">
        <p14:creationId xmlns:p14="http://schemas.microsoft.com/office/powerpoint/2010/main" val="193615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Location of projects</a:t>
            </a:r>
            <a:r>
              <a:rPr lang="en-US" baseline="0" dirty="0" smtClean="0"/>
              <a:t> that we’ll be discussing – 4 in the CMAP service area, and one in the metro Rockford Planning area</a:t>
            </a:r>
            <a:endParaRPr lang="en-US" dirty="0"/>
          </a:p>
        </p:txBody>
      </p:sp>
      <p:sp>
        <p:nvSpPr>
          <p:cNvPr id="4" name="Slide Number Placeholder 3"/>
          <p:cNvSpPr>
            <a:spLocks noGrp="1"/>
          </p:cNvSpPr>
          <p:nvPr>
            <p:ph type="sldNum" sz="quarter" idx="10"/>
          </p:nvPr>
        </p:nvSpPr>
        <p:spPr/>
        <p:txBody>
          <a:bodyPr/>
          <a:lstStyle/>
          <a:p>
            <a:fld id="{3739A415-F3C8-4CBF-973A-817493335364}" type="slidenum">
              <a:rPr lang="en-US" smtClean="0"/>
              <a:t>9</a:t>
            </a:fld>
            <a:endParaRPr lang="en-US"/>
          </a:p>
        </p:txBody>
      </p:sp>
    </p:spTree>
    <p:extLst>
      <p:ext uri="{BB962C8B-B14F-4D97-AF65-F5344CB8AC3E}">
        <p14:creationId xmlns:p14="http://schemas.microsoft.com/office/powerpoint/2010/main" val="378970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57463" y="884238"/>
            <a:ext cx="4248150" cy="2389187"/>
          </a:xfrm>
          <a:prstGeom prst="rect">
            <a:avLst/>
          </a:prstGeom>
          <a:noFill/>
          <a:ln w="12700">
            <a:solidFill>
              <a:prstClr val="black"/>
            </a:solidFill>
          </a:ln>
        </p:spPr>
      </p:sp>
      <p:sp>
        <p:nvSpPr>
          <p:cNvPr id="3" name="Notes Placeholder 2"/>
          <p:cNvSpPr>
            <a:spLocks noGrp="1"/>
          </p:cNvSpPr>
          <p:nvPr>
            <p:ph type="body" idx="1"/>
          </p:nvPr>
        </p:nvSpPr>
        <p:spPr>
          <a:xfrm>
            <a:off x="936625" y="3405188"/>
            <a:ext cx="7489825" cy="2787650"/>
          </a:xfrm>
          <a:prstGeom prst="rect">
            <a:avLst/>
          </a:prstGeom>
        </p:spPr>
        <p:txBody>
          <a:bodyPr/>
          <a:lstStyle/>
          <a:p>
            <a:r>
              <a:rPr lang="en-US" dirty="0" smtClean="0"/>
              <a:t>Here are the Illinois</a:t>
            </a:r>
            <a:r>
              <a:rPr lang="en-US" baseline="0" dirty="0" smtClean="0"/>
              <a:t> projects in the 2023 sale. Now, let’s hear from Kendall County – they were the first entity in Illinois to sell credits through this program! Dave…</a:t>
            </a:r>
            <a:endParaRPr lang="en-US" dirty="0"/>
          </a:p>
        </p:txBody>
      </p:sp>
    </p:spTree>
    <p:extLst>
      <p:ext uri="{BB962C8B-B14F-4D97-AF65-F5344CB8AC3E}">
        <p14:creationId xmlns:p14="http://schemas.microsoft.com/office/powerpoint/2010/main" val="2620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9A415-F3C8-4CBF-973A-817493335364}" type="slidenum">
              <a:rPr lang="en-US" smtClean="0"/>
              <a:t>49</a:t>
            </a:fld>
            <a:endParaRPr lang="en-US"/>
          </a:p>
        </p:txBody>
      </p:sp>
    </p:spTree>
    <p:extLst>
      <p:ext uri="{BB962C8B-B14F-4D97-AF65-F5344CB8AC3E}">
        <p14:creationId xmlns:p14="http://schemas.microsoft.com/office/powerpoint/2010/main" val="208923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0EB462-8202-4423-86B3-D68FCED9CE95}"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27AD5-F558-4203-866F-1BBACF34C673}" type="slidenum">
              <a:rPr lang="en-US" smtClean="0"/>
              <a:t>‹#›</a:t>
            </a:fld>
            <a:endParaRPr lang="en-US"/>
          </a:p>
        </p:txBody>
      </p:sp>
    </p:spTree>
    <p:extLst>
      <p:ext uri="{BB962C8B-B14F-4D97-AF65-F5344CB8AC3E}">
        <p14:creationId xmlns:p14="http://schemas.microsoft.com/office/powerpoint/2010/main" val="1492258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0EB462-8202-4423-86B3-D68FCED9CE95}"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27AD5-F558-4203-866F-1BBACF34C673}" type="slidenum">
              <a:rPr lang="en-US" smtClean="0"/>
              <a:t>‹#›</a:t>
            </a:fld>
            <a:endParaRPr lang="en-US"/>
          </a:p>
        </p:txBody>
      </p:sp>
    </p:spTree>
    <p:extLst>
      <p:ext uri="{BB962C8B-B14F-4D97-AF65-F5344CB8AC3E}">
        <p14:creationId xmlns:p14="http://schemas.microsoft.com/office/powerpoint/2010/main" val="2515297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0EB462-8202-4423-86B3-D68FCED9CE95}"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27AD5-F558-4203-866F-1BBACF34C673}" type="slidenum">
              <a:rPr lang="en-US" smtClean="0"/>
              <a:t>‹#›</a:t>
            </a:fld>
            <a:endParaRPr lang="en-US"/>
          </a:p>
        </p:txBody>
      </p:sp>
    </p:spTree>
    <p:extLst>
      <p:ext uri="{BB962C8B-B14F-4D97-AF65-F5344CB8AC3E}">
        <p14:creationId xmlns:p14="http://schemas.microsoft.com/office/powerpoint/2010/main" val="70393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43446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31682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4782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83717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0961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22982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1342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9423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0EB462-8202-4423-86B3-D68FCED9CE95}"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27AD5-F558-4203-866F-1BBACF34C673}" type="slidenum">
              <a:rPr lang="en-US" smtClean="0"/>
              <a:t>‹#›</a:t>
            </a:fld>
            <a:endParaRPr lang="en-US"/>
          </a:p>
        </p:txBody>
      </p:sp>
    </p:spTree>
    <p:extLst>
      <p:ext uri="{BB962C8B-B14F-4D97-AF65-F5344CB8AC3E}">
        <p14:creationId xmlns:p14="http://schemas.microsoft.com/office/powerpoint/2010/main" val="2881062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9555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53367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127750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46318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327347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9786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7474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2/27/2023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95370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225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89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C0EB462-8202-4423-86B3-D68FCED9CE95}"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27AD5-F558-4203-866F-1BBACF34C673}" type="slidenum">
              <a:rPr lang="en-US" smtClean="0"/>
              <a:t>‹#›</a:t>
            </a:fld>
            <a:endParaRPr lang="en-US"/>
          </a:p>
        </p:txBody>
      </p:sp>
    </p:spTree>
    <p:extLst>
      <p:ext uri="{BB962C8B-B14F-4D97-AF65-F5344CB8AC3E}">
        <p14:creationId xmlns:p14="http://schemas.microsoft.com/office/powerpoint/2010/main" val="3514795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382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97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BCD0-C8BE-49D0-AA86-7E6AFB5DBD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78AE9D-CDB0-491D-AE1A-49D32CDCC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B9B54A-7A8B-4474-8994-CFDD16D4B803}"/>
              </a:ext>
            </a:extLst>
          </p:cNvPr>
          <p:cNvSpPr>
            <a:spLocks noGrp="1"/>
          </p:cNvSpPr>
          <p:nvPr>
            <p:ph type="dt" sz="half" idx="10"/>
          </p:nvPr>
        </p:nvSpPr>
        <p:spPr/>
        <p:txBody>
          <a:bodyPr/>
          <a:lstStyle/>
          <a:p>
            <a:fld id="{E07DB109-7096-4A92-81E0-6937F572950F}" type="datetimeFigureOut">
              <a:rPr lang="en-US" smtClean="0">
                <a:solidFill>
                  <a:prstClr val="black">
                    <a:tint val="75000"/>
                  </a:prstClr>
                </a:solidFill>
              </a:rPr>
              <a:pPr/>
              <a:t>2/27/2023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9B956B6-6FAE-4EAE-95EB-47B625D0CDF6}"/>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CF955BDA-D6D7-4247-B96D-849B7E960917}"/>
              </a:ext>
            </a:extLst>
          </p:cNvPr>
          <p:cNvSpPr>
            <a:spLocks noGrp="1"/>
          </p:cNvSpPr>
          <p:nvPr>
            <p:ph type="sldNum" sz="quarter" idx="12"/>
          </p:nvPr>
        </p:nvSpPr>
        <p:spPr/>
        <p:txBody>
          <a:bodyPr/>
          <a:lstStyle/>
          <a:p>
            <a:fld id="{A0DC5775-F3E5-4B59-88EA-332B999CD2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1991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BE32-71FA-4467-B93A-A49534A51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FA888-2526-42DC-ACDA-BABC3421CA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4CB6C-DDA2-49AB-8E8A-948F880A9DB9}"/>
              </a:ext>
            </a:extLst>
          </p:cNvPr>
          <p:cNvSpPr>
            <a:spLocks noGrp="1"/>
          </p:cNvSpPr>
          <p:nvPr>
            <p:ph type="dt" sz="half" idx="10"/>
          </p:nvPr>
        </p:nvSpPr>
        <p:spPr/>
        <p:txBody>
          <a:bodyPr/>
          <a:lstStyle/>
          <a:p>
            <a:fld id="{E07DB109-7096-4A92-81E0-6937F572950F}" type="datetimeFigureOut">
              <a:rPr lang="en-US" smtClean="0">
                <a:solidFill>
                  <a:prstClr val="black">
                    <a:tint val="75000"/>
                  </a:prstClr>
                </a:solidFill>
              </a:rPr>
              <a:pPr/>
              <a:t>2/27/2023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C3ED0D4-4E5F-4936-B3FA-D8463331A7AF}"/>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668D91F0-D066-4BC1-A4E4-59A00E0C4014}"/>
              </a:ext>
            </a:extLst>
          </p:cNvPr>
          <p:cNvSpPr>
            <a:spLocks noGrp="1"/>
          </p:cNvSpPr>
          <p:nvPr>
            <p:ph type="sldNum" sz="quarter" idx="12"/>
          </p:nvPr>
        </p:nvSpPr>
        <p:spPr/>
        <p:txBody>
          <a:bodyPr/>
          <a:lstStyle/>
          <a:p>
            <a:fld id="{A0DC5775-F3E5-4B59-88EA-332B999CD2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2928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9C18-646F-4E62-A3BA-F4B9C313CD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2315CE-9B6F-4DAD-91FA-79C0B15FA9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90C006-5B17-4F26-9DC3-6F04C9C3CB7A}"/>
              </a:ext>
            </a:extLst>
          </p:cNvPr>
          <p:cNvSpPr>
            <a:spLocks noGrp="1"/>
          </p:cNvSpPr>
          <p:nvPr>
            <p:ph type="dt" sz="half" idx="10"/>
          </p:nvPr>
        </p:nvSpPr>
        <p:spPr/>
        <p:txBody>
          <a:bodyPr/>
          <a:lstStyle/>
          <a:p>
            <a:fld id="{E07DB109-7096-4A92-81E0-6937F572950F}" type="datetimeFigureOut">
              <a:rPr lang="en-US" smtClean="0">
                <a:solidFill>
                  <a:prstClr val="black">
                    <a:tint val="75000"/>
                  </a:prstClr>
                </a:solidFill>
              </a:rPr>
              <a:pPr/>
              <a:t>2/27/2023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CD3F67E5-E855-4548-BDC3-75F8747B3A1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4E47D5DB-8DFA-466C-B777-E1FC9DE0608A}"/>
              </a:ext>
            </a:extLst>
          </p:cNvPr>
          <p:cNvSpPr>
            <a:spLocks noGrp="1"/>
          </p:cNvSpPr>
          <p:nvPr>
            <p:ph type="sldNum" sz="quarter" idx="12"/>
          </p:nvPr>
        </p:nvSpPr>
        <p:spPr/>
        <p:txBody>
          <a:bodyPr/>
          <a:lstStyle/>
          <a:p>
            <a:fld id="{A0DC5775-F3E5-4B59-88EA-332B999CD2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2203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D90A4-29A5-45D0-9177-39615C535A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77115A-FB4B-431F-ADE3-C378957B0A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D9A2B7-78D2-425C-9A7F-CF7A51326A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8C554-EC3D-4118-A78B-6218E4497925}"/>
              </a:ext>
            </a:extLst>
          </p:cNvPr>
          <p:cNvSpPr>
            <a:spLocks noGrp="1"/>
          </p:cNvSpPr>
          <p:nvPr>
            <p:ph type="dt" sz="half" idx="10"/>
          </p:nvPr>
        </p:nvSpPr>
        <p:spPr/>
        <p:txBody>
          <a:bodyPr/>
          <a:lstStyle/>
          <a:p>
            <a:fld id="{E07DB109-7096-4A92-81E0-6937F572950F}" type="datetimeFigureOut">
              <a:rPr lang="en-US" smtClean="0">
                <a:solidFill>
                  <a:prstClr val="black">
                    <a:tint val="75000"/>
                  </a:prstClr>
                </a:solidFill>
              </a:rPr>
              <a:pPr/>
              <a:t>2/27/2023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C70938C0-07DB-4BAD-A81C-2CE856059B5D}"/>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2ED48FBF-5327-4546-BE3E-91A2F2E63329}"/>
              </a:ext>
            </a:extLst>
          </p:cNvPr>
          <p:cNvSpPr>
            <a:spLocks noGrp="1"/>
          </p:cNvSpPr>
          <p:nvPr>
            <p:ph type="sldNum" sz="quarter" idx="12"/>
          </p:nvPr>
        </p:nvSpPr>
        <p:spPr/>
        <p:txBody>
          <a:bodyPr/>
          <a:lstStyle/>
          <a:p>
            <a:fld id="{A0DC5775-F3E5-4B59-88EA-332B999CD2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49211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6713-2791-4D33-89CC-EAC5FDA44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4C94FC-A442-4EB7-98DC-62C8C79BE1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4C55B7-DCCB-49E4-8254-254B886D3F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7D4353-5525-49F7-A129-9580BCFEAD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249E39-12B7-4798-930E-0781A69536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9D6B77-F9A8-4644-8E94-85009F04A8BF}"/>
              </a:ext>
            </a:extLst>
          </p:cNvPr>
          <p:cNvSpPr>
            <a:spLocks noGrp="1"/>
          </p:cNvSpPr>
          <p:nvPr>
            <p:ph type="dt" sz="half" idx="10"/>
          </p:nvPr>
        </p:nvSpPr>
        <p:spPr/>
        <p:txBody>
          <a:bodyPr/>
          <a:lstStyle/>
          <a:p>
            <a:fld id="{E07DB109-7096-4A92-81E0-6937F572950F}" type="datetimeFigureOut">
              <a:rPr lang="en-US" smtClean="0">
                <a:solidFill>
                  <a:prstClr val="black">
                    <a:tint val="75000"/>
                  </a:prstClr>
                </a:solidFill>
              </a:rPr>
              <a:pPr/>
              <a:t>2/27/2023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ADD17B1A-8823-42D4-9E85-D3AA1EB3C4E0}"/>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A1CD1F1C-4BD5-422E-AFAF-708D1B44618F}"/>
              </a:ext>
            </a:extLst>
          </p:cNvPr>
          <p:cNvSpPr>
            <a:spLocks noGrp="1"/>
          </p:cNvSpPr>
          <p:nvPr>
            <p:ph type="sldNum" sz="quarter" idx="12"/>
          </p:nvPr>
        </p:nvSpPr>
        <p:spPr/>
        <p:txBody>
          <a:bodyPr/>
          <a:lstStyle/>
          <a:p>
            <a:fld id="{A0DC5775-F3E5-4B59-88EA-332B999CD2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806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E0B-C55E-404E-96FE-7416FD6E7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7B40D0-187B-4587-8723-9196D528405D}"/>
              </a:ext>
            </a:extLst>
          </p:cNvPr>
          <p:cNvSpPr>
            <a:spLocks noGrp="1"/>
          </p:cNvSpPr>
          <p:nvPr>
            <p:ph type="dt" sz="half" idx="10"/>
          </p:nvPr>
        </p:nvSpPr>
        <p:spPr/>
        <p:txBody>
          <a:bodyPr/>
          <a:lstStyle/>
          <a:p>
            <a:fld id="{E07DB109-7096-4A92-81E0-6937F572950F}" type="datetimeFigureOut">
              <a:rPr lang="en-US" smtClean="0">
                <a:solidFill>
                  <a:prstClr val="black">
                    <a:tint val="75000"/>
                  </a:prstClr>
                </a:solidFill>
              </a:rPr>
              <a:pPr/>
              <a:t>2/27/2023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FA29B6D1-C706-4619-8A7B-975D47E5AD51}"/>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DBCF4C8-CE89-4D54-B1DB-9C2A68C142B7}"/>
              </a:ext>
            </a:extLst>
          </p:cNvPr>
          <p:cNvSpPr>
            <a:spLocks noGrp="1"/>
          </p:cNvSpPr>
          <p:nvPr>
            <p:ph type="sldNum" sz="quarter" idx="12"/>
          </p:nvPr>
        </p:nvSpPr>
        <p:spPr/>
        <p:txBody>
          <a:bodyPr/>
          <a:lstStyle/>
          <a:p>
            <a:fld id="{A0DC5775-F3E5-4B59-88EA-332B999CD2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0142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6691C7-A1C6-4114-890D-AE55F986FFB8}"/>
              </a:ext>
            </a:extLst>
          </p:cNvPr>
          <p:cNvSpPr>
            <a:spLocks noGrp="1"/>
          </p:cNvSpPr>
          <p:nvPr>
            <p:ph type="dt" sz="half" idx="10"/>
          </p:nvPr>
        </p:nvSpPr>
        <p:spPr/>
        <p:txBody>
          <a:bodyPr/>
          <a:lstStyle/>
          <a:p>
            <a:fld id="{E07DB109-7096-4A92-81E0-6937F572950F}" type="datetimeFigureOut">
              <a:rPr lang="en-US" smtClean="0">
                <a:solidFill>
                  <a:prstClr val="black">
                    <a:tint val="75000"/>
                  </a:prstClr>
                </a:solidFill>
              </a:rPr>
              <a:pPr/>
              <a:t>2/27/2023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FB7148A4-A12C-4892-9157-BCD9ED19DD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C91043E9-04F2-4D24-AB9B-B68096524D5F}"/>
              </a:ext>
            </a:extLst>
          </p:cNvPr>
          <p:cNvSpPr>
            <a:spLocks noGrp="1"/>
          </p:cNvSpPr>
          <p:nvPr>
            <p:ph type="sldNum" sz="quarter" idx="12"/>
          </p:nvPr>
        </p:nvSpPr>
        <p:spPr/>
        <p:txBody>
          <a:bodyPr/>
          <a:lstStyle/>
          <a:p>
            <a:fld id="{A0DC5775-F3E5-4B59-88EA-332B999CD2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2440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8B1F-0A13-46B4-95C3-8F772E87C5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758807-C5EA-4147-981D-19A21C76EE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4DFBE5-00C1-4521-9449-EEBBC87E2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AA29BC-8542-4153-8C82-DA98AA6A6F4E}"/>
              </a:ext>
            </a:extLst>
          </p:cNvPr>
          <p:cNvSpPr>
            <a:spLocks noGrp="1"/>
          </p:cNvSpPr>
          <p:nvPr>
            <p:ph type="dt" sz="half" idx="10"/>
          </p:nvPr>
        </p:nvSpPr>
        <p:spPr/>
        <p:txBody>
          <a:bodyPr/>
          <a:lstStyle/>
          <a:p>
            <a:fld id="{E07DB109-7096-4A92-81E0-6937F572950F}" type="datetimeFigureOut">
              <a:rPr lang="en-US" smtClean="0">
                <a:solidFill>
                  <a:prstClr val="black">
                    <a:tint val="75000"/>
                  </a:prstClr>
                </a:solidFill>
              </a:rPr>
              <a:pPr/>
              <a:t>2/27/2023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4714F8E0-88A2-4B82-9715-21CE79679BF1}"/>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496B802F-4774-43CD-BA46-BB95F286BE97}"/>
              </a:ext>
            </a:extLst>
          </p:cNvPr>
          <p:cNvSpPr>
            <a:spLocks noGrp="1"/>
          </p:cNvSpPr>
          <p:nvPr>
            <p:ph type="sldNum" sz="quarter" idx="12"/>
          </p:nvPr>
        </p:nvSpPr>
        <p:spPr/>
        <p:txBody>
          <a:bodyPr/>
          <a:lstStyle/>
          <a:p>
            <a:fld id="{A0DC5775-F3E5-4B59-88EA-332B999CD2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1201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0EB462-8202-4423-86B3-D68FCED9CE95}"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C27AD5-F558-4203-866F-1BBACF34C673}" type="slidenum">
              <a:rPr lang="en-US" smtClean="0"/>
              <a:t>‹#›</a:t>
            </a:fld>
            <a:endParaRPr lang="en-US"/>
          </a:p>
        </p:txBody>
      </p:sp>
    </p:spTree>
    <p:extLst>
      <p:ext uri="{BB962C8B-B14F-4D97-AF65-F5344CB8AC3E}">
        <p14:creationId xmlns:p14="http://schemas.microsoft.com/office/powerpoint/2010/main" val="41426256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88BD-E5A4-4AB6-97CD-266F737A91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679EDD-5D86-49C2-BDA6-9BF376760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BC8AC1-A686-41EA-B1C5-FFF536E81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75396-62A0-4A53-90D1-3AF983AC1B36}"/>
              </a:ext>
            </a:extLst>
          </p:cNvPr>
          <p:cNvSpPr>
            <a:spLocks noGrp="1"/>
          </p:cNvSpPr>
          <p:nvPr>
            <p:ph type="dt" sz="half" idx="10"/>
          </p:nvPr>
        </p:nvSpPr>
        <p:spPr/>
        <p:txBody>
          <a:bodyPr/>
          <a:lstStyle/>
          <a:p>
            <a:fld id="{E07DB109-7096-4A92-81E0-6937F572950F}" type="datetimeFigureOut">
              <a:rPr lang="en-US" smtClean="0">
                <a:solidFill>
                  <a:prstClr val="black">
                    <a:tint val="75000"/>
                  </a:prstClr>
                </a:solidFill>
              </a:rPr>
              <a:pPr/>
              <a:t>2/27/2023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DA77888-EA6F-482D-BE14-1C9E49C7254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66AD45C2-AC27-4738-980C-EF1527C71F41}"/>
              </a:ext>
            </a:extLst>
          </p:cNvPr>
          <p:cNvSpPr>
            <a:spLocks noGrp="1"/>
          </p:cNvSpPr>
          <p:nvPr>
            <p:ph type="sldNum" sz="quarter" idx="12"/>
          </p:nvPr>
        </p:nvSpPr>
        <p:spPr/>
        <p:txBody>
          <a:bodyPr/>
          <a:lstStyle/>
          <a:p>
            <a:fld id="{A0DC5775-F3E5-4B59-88EA-332B999CD2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9886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6DEA-5746-4843-933B-555F71FD26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9E4F67-2AA5-40A1-94CA-5AA7CC5B56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DCDF1-F891-419D-A549-69E2BADD021E}"/>
              </a:ext>
            </a:extLst>
          </p:cNvPr>
          <p:cNvSpPr>
            <a:spLocks noGrp="1"/>
          </p:cNvSpPr>
          <p:nvPr>
            <p:ph type="dt" sz="half" idx="10"/>
          </p:nvPr>
        </p:nvSpPr>
        <p:spPr/>
        <p:txBody>
          <a:bodyPr/>
          <a:lstStyle/>
          <a:p>
            <a:fld id="{E07DB109-7096-4A92-81E0-6937F572950F}" type="datetimeFigureOut">
              <a:rPr lang="en-US" smtClean="0">
                <a:solidFill>
                  <a:prstClr val="black">
                    <a:tint val="75000"/>
                  </a:prstClr>
                </a:solidFill>
              </a:rPr>
              <a:pPr/>
              <a:t>2/27/2023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7AC18EC-337D-4CBE-8919-4C6F771FF0D1}"/>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2B50627F-D1C8-46F0-8276-82BAD9EBA297}"/>
              </a:ext>
            </a:extLst>
          </p:cNvPr>
          <p:cNvSpPr>
            <a:spLocks noGrp="1"/>
          </p:cNvSpPr>
          <p:nvPr>
            <p:ph type="sldNum" sz="quarter" idx="12"/>
          </p:nvPr>
        </p:nvSpPr>
        <p:spPr/>
        <p:txBody>
          <a:bodyPr/>
          <a:lstStyle/>
          <a:p>
            <a:fld id="{A0DC5775-F3E5-4B59-88EA-332B999CD2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9857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C1E7FB-0715-443B-AC66-E832E0B693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58C1F8-3ABC-4004-9CD0-2EAC36F0C4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A45A0-B5CF-400A-9766-8C2D22596ECF}"/>
              </a:ext>
            </a:extLst>
          </p:cNvPr>
          <p:cNvSpPr>
            <a:spLocks noGrp="1"/>
          </p:cNvSpPr>
          <p:nvPr>
            <p:ph type="dt" sz="half" idx="10"/>
          </p:nvPr>
        </p:nvSpPr>
        <p:spPr/>
        <p:txBody>
          <a:bodyPr/>
          <a:lstStyle/>
          <a:p>
            <a:fld id="{E07DB109-7096-4A92-81E0-6937F572950F}" type="datetimeFigureOut">
              <a:rPr lang="en-US" smtClean="0">
                <a:solidFill>
                  <a:prstClr val="black">
                    <a:tint val="75000"/>
                  </a:prstClr>
                </a:solidFill>
              </a:rPr>
              <a:pPr/>
              <a:t>2/27/2023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759DEF6-DDA9-4310-80BD-2926797D4DA3}"/>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79CB3FEE-E60A-41FF-A3C6-A894CD139CCF}"/>
              </a:ext>
            </a:extLst>
          </p:cNvPr>
          <p:cNvSpPr>
            <a:spLocks noGrp="1"/>
          </p:cNvSpPr>
          <p:nvPr>
            <p:ph type="sldNum" sz="quarter" idx="12"/>
          </p:nvPr>
        </p:nvSpPr>
        <p:spPr/>
        <p:txBody>
          <a:bodyPr/>
          <a:lstStyle/>
          <a:p>
            <a:fld id="{A0DC5775-F3E5-4B59-88EA-332B999CD2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2612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605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79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8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655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312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ew section, headline only" userDrawn="1">
  <p:cSld name="new section, headline only">
    <p:spTree>
      <p:nvGrpSpPr>
        <p:cNvPr id="1" name="Shape 17"/>
        <p:cNvGrpSpPr/>
        <p:nvPr/>
      </p:nvGrpSpPr>
      <p:grpSpPr>
        <a:xfrm>
          <a:off x="0" y="0"/>
          <a:ext cx="0" cy="0"/>
          <a:chOff x="0" y="0"/>
          <a:chExt cx="0" cy="0"/>
        </a:xfrm>
      </p:grpSpPr>
      <p:sp>
        <p:nvSpPr>
          <p:cNvPr id="20" name="Google Shape;20;p3"/>
          <p:cNvSpPr txBox="1">
            <a:spLocks noGrp="1"/>
          </p:cNvSpPr>
          <p:nvPr>
            <p:ph type="sldNum" idx="12"/>
          </p:nvPr>
        </p:nvSpPr>
        <p:spPr>
          <a:xfrm>
            <a:off x="10656507" y="260647"/>
            <a:ext cx="1057200" cy="2156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00" b="0" i="0" u="none" strike="noStrike" cap="none">
                <a:solidFill>
                  <a:schemeClr val="accent1"/>
                </a:solidFill>
                <a:latin typeface="Arial"/>
                <a:ea typeface="Arial"/>
                <a:cs typeface="Arial"/>
                <a:sym typeface="Arial"/>
              </a:defRPr>
            </a:lvl1pPr>
            <a:lvl2pPr marL="0" marR="0" lvl="1" indent="0" algn="r" rtl="0">
              <a:spcBef>
                <a:spcPts val="0"/>
              </a:spcBef>
              <a:buNone/>
              <a:defRPr sz="1200" b="0" i="0" u="none" strike="noStrike" cap="none">
                <a:solidFill>
                  <a:schemeClr val="accent1"/>
                </a:solidFill>
                <a:latin typeface="Arial"/>
                <a:ea typeface="Arial"/>
                <a:cs typeface="Arial"/>
                <a:sym typeface="Arial"/>
              </a:defRPr>
            </a:lvl2pPr>
            <a:lvl3pPr marL="0" marR="0" lvl="2" indent="0" algn="r" rtl="0">
              <a:spcBef>
                <a:spcPts val="0"/>
              </a:spcBef>
              <a:buNone/>
              <a:defRPr sz="1200" b="0" i="0" u="none" strike="noStrike" cap="none">
                <a:solidFill>
                  <a:schemeClr val="accent1"/>
                </a:solidFill>
                <a:latin typeface="Arial"/>
                <a:ea typeface="Arial"/>
                <a:cs typeface="Arial"/>
                <a:sym typeface="Arial"/>
              </a:defRPr>
            </a:lvl3pPr>
            <a:lvl4pPr marL="0" marR="0" lvl="3" indent="0" algn="r" rtl="0">
              <a:spcBef>
                <a:spcPts val="0"/>
              </a:spcBef>
              <a:buNone/>
              <a:defRPr sz="1200" b="0" i="0" u="none" strike="noStrike" cap="none">
                <a:solidFill>
                  <a:schemeClr val="accent1"/>
                </a:solidFill>
                <a:latin typeface="Arial"/>
                <a:ea typeface="Arial"/>
                <a:cs typeface="Arial"/>
                <a:sym typeface="Arial"/>
              </a:defRPr>
            </a:lvl4pPr>
            <a:lvl5pPr marL="0" marR="0" lvl="4" indent="0" algn="r" rtl="0">
              <a:spcBef>
                <a:spcPts val="0"/>
              </a:spcBef>
              <a:buNone/>
              <a:defRPr sz="1200" b="0" i="0" u="none" strike="noStrike" cap="none">
                <a:solidFill>
                  <a:schemeClr val="accent1"/>
                </a:solidFill>
                <a:latin typeface="Arial"/>
                <a:ea typeface="Arial"/>
                <a:cs typeface="Arial"/>
                <a:sym typeface="Arial"/>
              </a:defRPr>
            </a:lvl5pPr>
            <a:lvl6pPr marL="0" marR="0" lvl="5" indent="0" algn="r" rtl="0">
              <a:spcBef>
                <a:spcPts val="0"/>
              </a:spcBef>
              <a:buNone/>
              <a:defRPr sz="1200" b="0" i="0" u="none" strike="noStrike" cap="none">
                <a:solidFill>
                  <a:schemeClr val="accent1"/>
                </a:solidFill>
                <a:latin typeface="Arial"/>
                <a:ea typeface="Arial"/>
                <a:cs typeface="Arial"/>
                <a:sym typeface="Arial"/>
              </a:defRPr>
            </a:lvl6pPr>
            <a:lvl7pPr marL="0" marR="0" lvl="6" indent="0" algn="r" rtl="0">
              <a:spcBef>
                <a:spcPts val="0"/>
              </a:spcBef>
              <a:buNone/>
              <a:defRPr sz="1200" b="0" i="0" u="none" strike="noStrike" cap="none">
                <a:solidFill>
                  <a:schemeClr val="accent1"/>
                </a:solidFill>
                <a:latin typeface="Arial"/>
                <a:ea typeface="Arial"/>
                <a:cs typeface="Arial"/>
                <a:sym typeface="Arial"/>
              </a:defRPr>
            </a:lvl7pPr>
            <a:lvl8pPr marL="0" marR="0" lvl="7" indent="0" algn="r" rtl="0">
              <a:spcBef>
                <a:spcPts val="0"/>
              </a:spcBef>
              <a:buNone/>
              <a:defRPr sz="1200" b="0" i="0" u="none" strike="noStrike" cap="none">
                <a:solidFill>
                  <a:schemeClr val="accent1"/>
                </a:solidFill>
                <a:latin typeface="Arial"/>
                <a:ea typeface="Arial"/>
                <a:cs typeface="Arial"/>
                <a:sym typeface="Arial"/>
              </a:defRPr>
            </a:lvl8pPr>
            <a:lvl9pPr marL="0" marR="0" lvl="8" indent="0" algn="r" rtl="0">
              <a:spcBef>
                <a:spcPts val="0"/>
              </a:spcBef>
              <a:buNone/>
              <a:defRPr sz="1200" b="0" i="0" u="none" strike="noStrike" cap="none">
                <a:solidFill>
                  <a:schemeClr val="accent1"/>
                </a:solidFill>
                <a:latin typeface="Arial"/>
                <a:ea typeface="Arial"/>
                <a:cs typeface="Arial"/>
                <a:sym typeface="Arial"/>
              </a:defRPr>
            </a:lvl9pPr>
          </a:lstStyle>
          <a:p>
            <a:r>
              <a:rPr lang="en-US" dirty="0">
                <a:solidFill>
                  <a:srgbClr val="4F81BD"/>
                </a:solidFill>
              </a:rPr>
              <a:t>Page </a:t>
            </a:r>
            <a:fld id="{00000000-1234-1234-1234-123412341234}" type="slidenum">
              <a:rPr lang="en" smtClean="0">
                <a:solidFill>
                  <a:srgbClr val="4F81BD"/>
                </a:solidFill>
              </a:rPr>
              <a:pPr/>
              <a:t>‹#›</a:t>
            </a:fld>
            <a:endParaRPr dirty="0">
              <a:solidFill>
                <a:srgbClr val="4F81BD"/>
              </a:solidFill>
            </a:endParaRPr>
          </a:p>
        </p:txBody>
      </p:sp>
    </p:spTree>
    <p:extLst>
      <p:ext uri="{BB962C8B-B14F-4D97-AF65-F5344CB8AC3E}">
        <p14:creationId xmlns:p14="http://schemas.microsoft.com/office/powerpoint/2010/main" val="2529109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BE32-71FA-4467-B93A-A49534A51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FA888-2526-42DC-ACDA-BABC3421CA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4CB6C-DDA2-49AB-8E8A-948F880A9DB9}"/>
              </a:ext>
            </a:extLst>
          </p:cNvPr>
          <p:cNvSpPr>
            <a:spLocks noGrp="1"/>
          </p:cNvSpPr>
          <p:nvPr>
            <p:ph type="dt" sz="half" idx="10"/>
          </p:nvPr>
        </p:nvSpPr>
        <p:spPr/>
        <p:txBody>
          <a:bodyPr/>
          <a:lstStyle/>
          <a:p>
            <a:fld id="{E07DB109-7096-4A92-81E0-6937F572950F}" type="datetimeFigureOut">
              <a:rPr lang="en-US" smtClean="0">
                <a:solidFill>
                  <a:prstClr val="black"/>
                </a:solidFill>
              </a:rPr>
              <a:pPr/>
              <a:t>2/27/2023</a:t>
            </a:fld>
            <a:endParaRPr lang="en-US" dirty="0">
              <a:solidFill>
                <a:prstClr val="black"/>
              </a:solidFill>
            </a:endParaRPr>
          </a:p>
        </p:txBody>
      </p:sp>
      <p:sp>
        <p:nvSpPr>
          <p:cNvPr id="5" name="Footer Placeholder 4">
            <a:extLst>
              <a:ext uri="{FF2B5EF4-FFF2-40B4-BE49-F238E27FC236}">
                <a16:creationId xmlns:a16="http://schemas.microsoft.com/office/drawing/2014/main" id="{4C3ED0D4-4E5F-4936-B3FA-D8463331A7AF}"/>
              </a:ext>
            </a:extLst>
          </p:cNvPr>
          <p:cNvSpPr>
            <a:spLocks noGrp="1"/>
          </p:cNvSpPr>
          <p:nvPr>
            <p:ph type="ftr" sz="quarter" idx="11"/>
          </p:nvPr>
        </p:nvSpPr>
        <p:spPr/>
        <p:txBody>
          <a:bodyPr/>
          <a:lstStyle/>
          <a:p>
            <a:endParaRPr lang="en-US" dirty="0">
              <a:solidFill>
                <a:prstClr val="black"/>
              </a:solidFill>
            </a:endParaRPr>
          </a:p>
        </p:txBody>
      </p:sp>
      <p:sp>
        <p:nvSpPr>
          <p:cNvPr id="6" name="Slide Number Placeholder 5">
            <a:extLst>
              <a:ext uri="{FF2B5EF4-FFF2-40B4-BE49-F238E27FC236}">
                <a16:creationId xmlns:a16="http://schemas.microsoft.com/office/drawing/2014/main" id="{668D91F0-D066-4BC1-A4E4-59A00E0C4014}"/>
              </a:ext>
            </a:extLst>
          </p:cNvPr>
          <p:cNvSpPr>
            <a:spLocks noGrp="1"/>
          </p:cNvSpPr>
          <p:nvPr>
            <p:ph type="sldNum" sz="quarter" idx="12"/>
          </p:nvPr>
        </p:nvSpPr>
        <p:spPr/>
        <p:txBody>
          <a:bodyPr/>
          <a:lstStyle/>
          <a:p>
            <a:fld id="{A0DC5775-F3E5-4B59-88EA-332B999CD278}"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2560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0EB462-8202-4423-86B3-D68FCED9CE95}" type="datetimeFigureOut">
              <a:rPr lang="en-US" smtClean="0"/>
              <a:t>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C27AD5-F558-4203-866F-1BBACF34C673}" type="slidenum">
              <a:rPr lang="en-US" smtClean="0"/>
              <a:t>‹#›</a:t>
            </a:fld>
            <a:endParaRPr lang="en-US"/>
          </a:p>
        </p:txBody>
      </p:sp>
    </p:spTree>
    <p:extLst>
      <p:ext uri="{BB962C8B-B14F-4D97-AF65-F5344CB8AC3E}">
        <p14:creationId xmlns:p14="http://schemas.microsoft.com/office/powerpoint/2010/main" val="39045887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917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99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138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312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136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ew section, headline only" userDrawn="1">
  <p:cSld name="new section, headline only">
    <p:spTree>
      <p:nvGrpSpPr>
        <p:cNvPr id="1" name="Shape 17"/>
        <p:cNvGrpSpPr/>
        <p:nvPr/>
      </p:nvGrpSpPr>
      <p:grpSpPr>
        <a:xfrm>
          <a:off x="0" y="0"/>
          <a:ext cx="0" cy="0"/>
          <a:chOff x="0" y="0"/>
          <a:chExt cx="0" cy="0"/>
        </a:xfrm>
      </p:grpSpPr>
      <p:sp>
        <p:nvSpPr>
          <p:cNvPr id="20" name="Google Shape;20;p3"/>
          <p:cNvSpPr txBox="1">
            <a:spLocks noGrp="1"/>
          </p:cNvSpPr>
          <p:nvPr>
            <p:ph type="sldNum" idx="12"/>
          </p:nvPr>
        </p:nvSpPr>
        <p:spPr>
          <a:xfrm>
            <a:off x="10656507" y="260647"/>
            <a:ext cx="1057200" cy="2156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00" b="0" i="0" u="none" strike="noStrike" cap="none">
                <a:solidFill>
                  <a:schemeClr val="accent1"/>
                </a:solidFill>
                <a:latin typeface="Arial"/>
                <a:ea typeface="Arial"/>
                <a:cs typeface="Arial"/>
                <a:sym typeface="Arial"/>
              </a:defRPr>
            </a:lvl1pPr>
            <a:lvl2pPr marL="0" marR="0" lvl="1" indent="0" algn="r" rtl="0">
              <a:spcBef>
                <a:spcPts val="0"/>
              </a:spcBef>
              <a:buNone/>
              <a:defRPr sz="1200" b="0" i="0" u="none" strike="noStrike" cap="none">
                <a:solidFill>
                  <a:schemeClr val="accent1"/>
                </a:solidFill>
                <a:latin typeface="Arial"/>
                <a:ea typeface="Arial"/>
                <a:cs typeface="Arial"/>
                <a:sym typeface="Arial"/>
              </a:defRPr>
            </a:lvl2pPr>
            <a:lvl3pPr marL="0" marR="0" lvl="2" indent="0" algn="r" rtl="0">
              <a:spcBef>
                <a:spcPts val="0"/>
              </a:spcBef>
              <a:buNone/>
              <a:defRPr sz="1200" b="0" i="0" u="none" strike="noStrike" cap="none">
                <a:solidFill>
                  <a:schemeClr val="accent1"/>
                </a:solidFill>
                <a:latin typeface="Arial"/>
                <a:ea typeface="Arial"/>
                <a:cs typeface="Arial"/>
                <a:sym typeface="Arial"/>
              </a:defRPr>
            </a:lvl3pPr>
            <a:lvl4pPr marL="0" marR="0" lvl="3" indent="0" algn="r" rtl="0">
              <a:spcBef>
                <a:spcPts val="0"/>
              </a:spcBef>
              <a:buNone/>
              <a:defRPr sz="1200" b="0" i="0" u="none" strike="noStrike" cap="none">
                <a:solidFill>
                  <a:schemeClr val="accent1"/>
                </a:solidFill>
                <a:latin typeface="Arial"/>
                <a:ea typeface="Arial"/>
                <a:cs typeface="Arial"/>
                <a:sym typeface="Arial"/>
              </a:defRPr>
            </a:lvl4pPr>
            <a:lvl5pPr marL="0" marR="0" lvl="4" indent="0" algn="r" rtl="0">
              <a:spcBef>
                <a:spcPts val="0"/>
              </a:spcBef>
              <a:buNone/>
              <a:defRPr sz="1200" b="0" i="0" u="none" strike="noStrike" cap="none">
                <a:solidFill>
                  <a:schemeClr val="accent1"/>
                </a:solidFill>
                <a:latin typeface="Arial"/>
                <a:ea typeface="Arial"/>
                <a:cs typeface="Arial"/>
                <a:sym typeface="Arial"/>
              </a:defRPr>
            </a:lvl5pPr>
            <a:lvl6pPr marL="0" marR="0" lvl="5" indent="0" algn="r" rtl="0">
              <a:spcBef>
                <a:spcPts val="0"/>
              </a:spcBef>
              <a:buNone/>
              <a:defRPr sz="1200" b="0" i="0" u="none" strike="noStrike" cap="none">
                <a:solidFill>
                  <a:schemeClr val="accent1"/>
                </a:solidFill>
                <a:latin typeface="Arial"/>
                <a:ea typeface="Arial"/>
                <a:cs typeface="Arial"/>
                <a:sym typeface="Arial"/>
              </a:defRPr>
            </a:lvl6pPr>
            <a:lvl7pPr marL="0" marR="0" lvl="6" indent="0" algn="r" rtl="0">
              <a:spcBef>
                <a:spcPts val="0"/>
              </a:spcBef>
              <a:buNone/>
              <a:defRPr sz="1200" b="0" i="0" u="none" strike="noStrike" cap="none">
                <a:solidFill>
                  <a:schemeClr val="accent1"/>
                </a:solidFill>
                <a:latin typeface="Arial"/>
                <a:ea typeface="Arial"/>
                <a:cs typeface="Arial"/>
                <a:sym typeface="Arial"/>
              </a:defRPr>
            </a:lvl7pPr>
            <a:lvl8pPr marL="0" marR="0" lvl="7" indent="0" algn="r" rtl="0">
              <a:spcBef>
                <a:spcPts val="0"/>
              </a:spcBef>
              <a:buNone/>
              <a:defRPr sz="1200" b="0" i="0" u="none" strike="noStrike" cap="none">
                <a:solidFill>
                  <a:schemeClr val="accent1"/>
                </a:solidFill>
                <a:latin typeface="Arial"/>
                <a:ea typeface="Arial"/>
                <a:cs typeface="Arial"/>
                <a:sym typeface="Arial"/>
              </a:defRPr>
            </a:lvl8pPr>
            <a:lvl9pPr marL="0" marR="0" lvl="8" indent="0" algn="r" rtl="0">
              <a:spcBef>
                <a:spcPts val="0"/>
              </a:spcBef>
              <a:buNone/>
              <a:defRPr sz="1200" b="0" i="0" u="none" strike="noStrike" cap="none">
                <a:solidFill>
                  <a:schemeClr val="accent1"/>
                </a:solidFill>
                <a:latin typeface="Arial"/>
                <a:ea typeface="Arial"/>
                <a:cs typeface="Arial"/>
                <a:sym typeface="Arial"/>
              </a:defRPr>
            </a:lvl9pPr>
          </a:lstStyle>
          <a:p>
            <a:r>
              <a:rPr lang="en-US" dirty="0">
                <a:solidFill>
                  <a:srgbClr val="4F81BD"/>
                </a:solidFill>
              </a:rPr>
              <a:t>Page </a:t>
            </a:r>
            <a:fld id="{00000000-1234-1234-1234-123412341234}" type="slidenum">
              <a:rPr lang="en" smtClean="0">
                <a:solidFill>
                  <a:srgbClr val="4F81BD"/>
                </a:solidFill>
              </a:rPr>
              <a:pPr/>
              <a:t>‹#›</a:t>
            </a:fld>
            <a:endParaRPr dirty="0">
              <a:solidFill>
                <a:srgbClr val="4F81BD"/>
              </a:solidFill>
            </a:endParaRPr>
          </a:p>
        </p:txBody>
      </p:sp>
    </p:spTree>
    <p:extLst>
      <p:ext uri="{BB962C8B-B14F-4D97-AF65-F5344CB8AC3E}">
        <p14:creationId xmlns:p14="http://schemas.microsoft.com/office/powerpoint/2010/main" val="4187372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BE32-71FA-4467-B93A-A49534A51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FA888-2526-42DC-ACDA-BABC3421CA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4CB6C-DDA2-49AB-8E8A-948F880A9DB9}"/>
              </a:ext>
            </a:extLst>
          </p:cNvPr>
          <p:cNvSpPr>
            <a:spLocks noGrp="1"/>
          </p:cNvSpPr>
          <p:nvPr>
            <p:ph type="dt" sz="half" idx="10"/>
          </p:nvPr>
        </p:nvSpPr>
        <p:spPr/>
        <p:txBody>
          <a:bodyPr/>
          <a:lstStyle/>
          <a:p>
            <a:fld id="{E07DB109-7096-4A92-81E0-6937F572950F}" type="datetimeFigureOut">
              <a:rPr lang="en-US" smtClean="0">
                <a:solidFill>
                  <a:prstClr val="black"/>
                </a:solidFill>
              </a:rPr>
              <a:pPr/>
              <a:t>2/27/2023</a:t>
            </a:fld>
            <a:endParaRPr lang="en-US" dirty="0">
              <a:solidFill>
                <a:prstClr val="black"/>
              </a:solidFill>
            </a:endParaRPr>
          </a:p>
        </p:txBody>
      </p:sp>
      <p:sp>
        <p:nvSpPr>
          <p:cNvPr id="5" name="Footer Placeholder 4">
            <a:extLst>
              <a:ext uri="{FF2B5EF4-FFF2-40B4-BE49-F238E27FC236}">
                <a16:creationId xmlns:a16="http://schemas.microsoft.com/office/drawing/2014/main" id="{4C3ED0D4-4E5F-4936-B3FA-D8463331A7AF}"/>
              </a:ext>
            </a:extLst>
          </p:cNvPr>
          <p:cNvSpPr>
            <a:spLocks noGrp="1"/>
          </p:cNvSpPr>
          <p:nvPr>
            <p:ph type="ftr" sz="quarter" idx="11"/>
          </p:nvPr>
        </p:nvSpPr>
        <p:spPr/>
        <p:txBody>
          <a:bodyPr/>
          <a:lstStyle/>
          <a:p>
            <a:endParaRPr lang="en-US" dirty="0">
              <a:solidFill>
                <a:prstClr val="black"/>
              </a:solidFill>
            </a:endParaRPr>
          </a:p>
        </p:txBody>
      </p:sp>
      <p:sp>
        <p:nvSpPr>
          <p:cNvPr id="6" name="Slide Number Placeholder 5">
            <a:extLst>
              <a:ext uri="{FF2B5EF4-FFF2-40B4-BE49-F238E27FC236}">
                <a16:creationId xmlns:a16="http://schemas.microsoft.com/office/drawing/2014/main" id="{668D91F0-D066-4BC1-A4E4-59A00E0C4014}"/>
              </a:ext>
            </a:extLst>
          </p:cNvPr>
          <p:cNvSpPr>
            <a:spLocks noGrp="1"/>
          </p:cNvSpPr>
          <p:nvPr>
            <p:ph type="sldNum" sz="quarter" idx="12"/>
          </p:nvPr>
        </p:nvSpPr>
        <p:spPr/>
        <p:txBody>
          <a:bodyPr/>
          <a:lstStyle/>
          <a:p>
            <a:fld id="{A0DC5775-F3E5-4B59-88EA-332B999CD278}"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416807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702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72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906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0EB462-8202-4423-86B3-D68FCED9CE95}" type="datetimeFigureOut">
              <a:rPr lang="en-US" smtClean="0"/>
              <a:t>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C27AD5-F558-4203-866F-1BBACF34C673}" type="slidenum">
              <a:rPr lang="en-US" smtClean="0"/>
              <a:t>‹#›</a:t>
            </a:fld>
            <a:endParaRPr lang="en-US"/>
          </a:p>
        </p:txBody>
      </p:sp>
    </p:spTree>
    <p:extLst>
      <p:ext uri="{BB962C8B-B14F-4D97-AF65-F5344CB8AC3E}">
        <p14:creationId xmlns:p14="http://schemas.microsoft.com/office/powerpoint/2010/main" val="10876090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370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3359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ew section, headline only" userDrawn="1">
  <p:cSld name="new section, headline only">
    <p:spTree>
      <p:nvGrpSpPr>
        <p:cNvPr id="1" name="Shape 17"/>
        <p:cNvGrpSpPr/>
        <p:nvPr/>
      </p:nvGrpSpPr>
      <p:grpSpPr>
        <a:xfrm>
          <a:off x="0" y="0"/>
          <a:ext cx="0" cy="0"/>
          <a:chOff x="0" y="0"/>
          <a:chExt cx="0" cy="0"/>
        </a:xfrm>
      </p:grpSpPr>
      <p:sp>
        <p:nvSpPr>
          <p:cNvPr id="20" name="Google Shape;20;p3"/>
          <p:cNvSpPr txBox="1">
            <a:spLocks noGrp="1"/>
          </p:cNvSpPr>
          <p:nvPr>
            <p:ph type="sldNum" idx="12"/>
          </p:nvPr>
        </p:nvSpPr>
        <p:spPr>
          <a:xfrm>
            <a:off x="10656507" y="260647"/>
            <a:ext cx="1057200" cy="2156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00" b="0" i="0" u="none" strike="noStrike" cap="none">
                <a:solidFill>
                  <a:schemeClr val="accent1"/>
                </a:solidFill>
                <a:latin typeface="Arial"/>
                <a:ea typeface="Arial"/>
                <a:cs typeface="Arial"/>
                <a:sym typeface="Arial"/>
              </a:defRPr>
            </a:lvl1pPr>
            <a:lvl2pPr marL="0" marR="0" lvl="1" indent="0" algn="r" rtl="0">
              <a:spcBef>
                <a:spcPts val="0"/>
              </a:spcBef>
              <a:buNone/>
              <a:defRPr sz="1200" b="0" i="0" u="none" strike="noStrike" cap="none">
                <a:solidFill>
                  <a:schemeClr val="accent1"/>
                </a:solidFill>
                <a:latin typeface="Arial"/>
                <a:ea typeface="Arial"/>
                <a:cs typeface="Arial"/>
                <a:sym typeface="Arial"/>
              </a:defRPr>
            </a:lvl2pPr>
            <a:lvl3pPr marL="0" marR="0" lvl="2" indent="0" algn="r" rtl="0">
              <a:spcBef>
                <a:spcPts val="0"/>
              </a:spcBef>
              <a:buNone/>
              <a:defRPr sz="1200" b="0" i="0" u="none" strike="noStrike" cap="none">
                <a:solidFill>
                  <a:schemeClr val="accent1"/>
                </a:solidFill>
                <a:latin typeface="Arial"/>
                <a:ea typeface="Arial"/>
                <a:cs typeface="Arial"/>
                <a:sym typeface="Arial"/>
              </a:defRPr>
            </a:lvl3pPr>
            <a:lvl4pPr marL="0" marR="0" lvl="3" indent="0" algn="r" rtl="0">
              <a:spcBef>
                <a:spcPts val="0"/>
              </a:spcBef>
              <a:buNone/>
              <a:defRPr sz="1200" b="0" i="0" u="none" strike="noStrike" cap="none">
                <a:solidFill>
                  <a:schemeClr val="accent1"/>
                </a:solidFill>
                <a:latin typeface="Arial"/>
                <a:ea typeface="Arial"/>
                <a:cs typeface="Arial"/>
                <a:sym typeface="Arial"/>
              </a:defRPr>
            </a:lvl4pPr>
            <a:lvl5pPr marL="0" marR="0" lvl="4" indent="0" algn="r" rtl="0">
              <a:spcBef>
                <a:spcPts val="0"/>
              </a:spcBef>
              <a:buNone/>
              <a:defRPr sz="1200" b="0" i="0" u="none" strike="noStrike" cap="none">
                <a:solidFill>
                  <a:schemeClr val="accent1"/>
                </a:solidFill>
                <a:latin typeface="Arial"/>
                <a:ea typeface="Arial"/>
                <a:cs typeface="Arial"/>
                <a:sym typeface="Arial"/>
              </a:defRPr>
            </a:lvl5pPr>
            <a:lvl6pPr marL="0" marR="0" lvl="5" indent="0" algn="r" rtl="0">
              <a:spcBef>
                <a:spcPts val="0"/>
              </a:spcBef>
              <a:buNone/>
              <a:defRPr sz="1200" b="0" i="0" u="none" strike="noStrike" cap="none">
                <a:solidFill>
                  <a:schemeClr val="accent1"/>
                </a:solidFill>
                <a:latin typeface="Arial"/>
                <a:ea typeface="Arial"/>
                <a:cs typeface="Arial"/>
                <a:sym typeface="Arial"/>
              </a:defRPr>
            </a:lvl6pPr>
            <a:lvl7pPr marL="0" marR="0" lvl="6" indent="0" algn="r" rtl="0">
              <a:spcBef>
                <a:spcPts val="0"/>
              </a:spcBef>
              <a:buNone/>
              <a:defRPr sz="1200" b="0" i="0" u="none" strike="noStrike" cap="none">
                <a:solidFill>
                  <a:schemeClr val="accent1"/>
                </a:solidFill>
                <a:latin typeface="Arial"/>
                <a:ea typeface="Arial"/>
                <a:cs typeface="Arial"/>
                <a:sym typeface="Arial"/>
              </a:defRPr>
            </a:lvl7pPr>
            <a:lvl8pPr marL="0" marR="0" lvl="7" indent="0" algn="r" rtl="0">
              <a:spcBef>
                <a:spcPts val="0"/>
              </a:spcBef>
              <a:buNone/>
              <a:defRPr sz="1200" b="0" i="0" u="none" strike="noStrike" cap="none">
                <a:solidFill>
                  <a:schemeClr val="accent1"/>
                </a:solidFill>
                <a:latin typeface="Arial"/>
                <a:ea typeface="Arial"/>
                <a:cs typeface="Arial"/>
                <a:sym typeface="Arial"/>
              </a:defRPr>
            </a:lvl8pPr>
            <a:lvl9pPr marL="0" marR="0" lvl="8" indent="0" algn="r" rtl="0">
              <a:spcBef>
                <a:spcPts val="0"/>
              </a:spcBef>
              <a:buNone/>
              <a:defRPr sz="1200" b="0" i="0" u="none" strike="noStrike" cap="none">
                <a:solidFill>
                  <a:schemeClr val="accent1"/>
                </a:solidFill>
                <a:latin typeface="Arial"/>
                <a:ea typeface="Arial"/>
                <a:cs typeface="Arial"/>
                <a:sym typeface="Arial"/>
              </a:defRPr>
            </a:lvl9pPr>
          </a:lstStyle>
          <a:p>
            <a:r>
              <a:rPr lang="en-US" dirty="0">
                <a:solidFill>
                  <a:srgbClr val="4F81BD"/>
                </a:solidFill>
              </a:rPr>
              <a:t>Page </a:t>
            </a:r>
            <a:fld id="{00000000-1234-1234-1234-123412341234}" type="slidenum">
              <a:rPr lang="en" smtClean="0">
                <a:solidFill>
                  <a:srgbClr val="4F81BD"/>
                </a:solidFill>
              </a:rPr>
              <a:pPr/>
              <a:t>‹#›</a:t>
            </a:fld>
            <a:endParaRPr dirty="0">
              <a:solidFill>
                <a:srgbClr val="4F81BD"/>
              </a:solidFill>
            </a:endParaRPr>
          </a:p>
        </p:txBody>
      </p:sp>
    </p:spTree>
    <p:extLst>
      <p:ext uri="{BB962C8B-B14F-4D97-AF65-F5344CB8AC3E}">
        <p14:creationId xmlns:p14="http://schemas.microsoft.com/office/powerpoint/2010/main" val="198953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BE32-71FA-4467-B93A-A49534A51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FA888-2526-42DC-ACDA-BABC3421CA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4CB6C-DDA2-49AB-8E8A-948F880A9DB9}"/>
              </a:ext>
            </a:extLst>
          </p:cNvPr>
          <p:cNvSpPr>
            <a:spLocks noGrp="1"/>
          </p:cNvSpPr>
          <p:nvPr>
            <p:ph type="dt" sz="half" idx="10"/>
          </p:nvPr>
        </p:nvSpPr>
        <p:spPr/>
        <p:txBody>
          <a:bodyPr/>
          <a:lstStyle/>
          <a:p>
            <a:fld id="{E07DB109-7096-4A92-81E0-6937F572950F}" type="datetimeFigureOut">
              <a:rPr lang="en-US" smtClean="0">
                <a:solidFill>
                  <a:prstClr val="black"/>
                </a:solidFill>
              </a:rPr>
              <a:pPr/>
              <a:t>2/27/2023</a:t>
            </a:fld>
            <a:endParaRPr lang="en-US" dirty="0">
              <a:solidFill>
                <a:prstClr val="black"/>
              </a:solidFill>
            </a:endParaRPr>
          </a:p>
        </p:txBody>
      </p:sp>
      <p:sp>
        <p:nvSpPr>
          <p:cNvPr id="5" name="Footer Placeholder 4">
            <a:extLst>
              <a:ext uri="{FF2B5EF4-FFF2-40B4-BE49-F238E27FC236}">
                <a16:creationId xmlns:a16="http://schemas.microsoft.com/office/drawing/2014/main" id="{4C3ED0D4-4E5F-4936-B3FA-D8463331A7AF}"/>
              </a:ext>
            </a:extLst>
          </p:cNvPr>
          <p:cNvSpPr>
            <a:spLocks noGrp="1"/>
          </p:cNvSpPr>
          <p:nvPr>
            <p:ph type="ftr" sz="quarter" idx="11"/>
          </p:nvPr>
        </p:nvSpPr>
        <p:spPr/>
        <p:txBody>
          <a:bodyPr/>
          <a:lstStyle/>
          <a:p>
            <a:endParaRPr lang="en-US" dirty="0">
              <a:solidFill>
                <a:prstClr val="black"/>
              </a:solidFill>
            </a:endParaRPr>
          </a:p>
        </p:txBody>
      </p:sp>
      <p:sp>
        <p:nvSpPr>
          <p:cNvPr id="6" name="Slide Number Placeholder 5">
            <a:extLst>
              <a:ext uri="{FF2B5EF4-FFF2-40B4-BE49-F238E27FC236}">
                <a16:creationId xmlns:a16="http://schemas.microsoft.com/office/drawing/2014/main" id="{668D91F0-D066-4BC1-A4E4-59A00E0C4014}"/>
              </a:ext>
            </a:extLst>
          </p:cNvPr>
          <p:cNvSpPr>
            <a:spLocks noGrp="1"/>
          </p:cNvSpPr>
          <p:nvPr>
            <p:ph type="sldNum" sz="quarter" idx="12"/>
          </p:nvPr>
        </p:nvSpPr>
        <p:spPr/>
        <p:txBody>
          <a:bodyPr/>
          <a:lstStyle/>
          <a:p>
            <a:fld id="{A0DC5775-F3E5-4B59-88EA-332B999CD278}"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73694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0EB462-8202-4423-86B3-D68FCED9CE95}"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27AD5-F558-4203-866F-1BBACF34C673}" type="slidenum">
              <a:rPr lang="en-US" smtClean="0"/>
              <a:t>‹#›</a:t>
            </a:fld>
            <a:endParaRPr lang="en-US"/>
          </a:p>
        </p:txBody>
      </p:sp>
    </p:spTree>
    <p:extLst>
      <p:ext uri="{BB962C8B-B14F-4D97-AF65-F5344CB8AC3E}">
        <p14:creationId xmlns:p14="http://schemas.microsoft.com/office/powerpoint/2010/main" val="644837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EB462-8202-4423-86B3-D68FCED9CE95}" type="datetimeFigureOut">
              <a:rPr lang="en-US" smtClean="0"/>
              <a:t>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C27AD5-F558-4203-866F-1BBACF34C673}" type="slidenum">
              <a:rPr lang="en-US" smtClean="0"/>
              <a:t>‹#›</a:t>
            </a:fld>
            <a:endParaRPr lang="en-US"/>
          </a:p>
        </p:txBody>
      </p:sp>
    </p:spTree>
    <p:extLst>
      <p:ext uri="{BB962C8B-B14F-4D97-AF65-F5344CB8AC3E}">
        <p14:creationId xmlns:p14="http://schemas.microsoft.com/office/powerpoint/2010/main" val="36006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C0EB462-8202-4423-86B3-D68FCED9CE95}"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C27AD5-F558-4203-866F-1BBACF34C673}" type="slidenum">
              <a:rPr lang="en-US" smtClean="0"/>
              <a:t>‹#›</a:t>
            </a:fld>
            <a:endParaRPr lang="en-US"/>
          </a:p>
        </p:txBody>
      </p:sp>
    </p:spTree>
    <p:extLst>
      <p:ext uri="{BB962C8B-B14F-4D97-AF65-F5344CB8AC3E}">
        <p14:creationId xmlns:p14="http://schemas.microsoft.com/office/powerpoint/2010/main" val="128194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C0EB462-8202-4423-86B3-D68FCED9CE95}"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C27AD5-F558-4203-866F-1BBACF34C673}" type="slidenum">
              <a:rPr lang="en-US" smtClean="0"/>
              <a:t>‹#›</a:t>
            </a:fld>
            <a:endParaRPr lang="en-US"/>
          </a:p>
        </p:txBody>
      </p:sp>
    </p:spTree>
    <p:extLst>
      <p:ext uri="{BB962C8B-B14F-4D97-AF65-F5344CB8AC3E}">
        <p14:creationId xmlns:p14="http://schemas.microsoft.com/office/powerpoint/2010/main" val="3518990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2.png"/><Relationship Id="rId4" Type="http://schemas.openxmlformats.org/officeDocument/2006/relationships/slideLayout" Target="../slideLayouts/slideLayout46.xml"/><Relationship Id="rId9" Type="http://schemas.openxmlformats.org/officeDocument/2006/relationships/image" Target="../media/image1.tiff"/></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image" Target="../media/image2.png"/><Relationship Id="rId4" Type="http://schemas.openxmlformats.org/officeDocument/2006/relationships/slideLayout" Target="../slideLayouts/slideLayout53.xml"/><Relationship Id="rId9" Type="http://schemas.openxmlformats.org/officeDocument/2006/relationships/image" Target="../media/image1.tif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2.png"/><Relationship Id="rId5" Type="http://schemas.openxmlformats.org/officeDocument/2006/relationships/slideLayout" Target="../slideLayouts/slideLayout61.xml"/><Relationship Id="rId10" Type="http://schemas.openxmlformats.org/officeDocument/2006/relationships/image" Target="../media/image1.tiff"/><Relationship Id="rId4" Type="http://schemas.openxmlformats.org/officeDocument/2006/relationships/slideLayout" Target="../slideLayouts/slideLayout60.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EB462-8202-4423-86B3-D68FCED9CE95}" type="datetimeFigureOut">
              <a:rPr lang="en-US" smtClean="0"/>
              <a:t>2/27/2023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C27AD5-F558-4203-866F-1BBACF34C673}" type="slidenum">
              <a:rPr lang="en-US" smtClean="0"/>
              <a:t>‹#›</a:t>
            </a:fld>
            <a:endParaRPr lang="en-US"/>
          </a:p>
        </p:txBody>
      </p:sp>
    </p:spTree>
    <p:extLst>
      <p:ext uri="{BB962C8B-B14F-4D97-AF65-F5344CB8AC3E}">
        <p14:creationId xmlns:p14="http://schemas.microsoft.com/office/powerpoint/2010/main" val="564344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2/27/2023</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dirty="0"/>
              <a:pPr defTabSz="457200"/>
              <a:t>‹#›</a:t>
            </a:fld>
            <a:endParaRPr lang="en-US" dirty="0"/>
          </a:p>
        </p:txBody>
      </p:sp>
    </p:spTree>
    <p:extLst>
      <p:ext uri="{BB962C8B-B14F-4D97-AF65-F5344CB8AC3E}">
        <p14:creationId xmlns:p14="http://schemas.microsoft.com/office/powerpoint/2010/main" val="4030062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592E82-AD87-4DA2-A0DA-853D5779A6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A3BBC-D117-4C96-8DDB-94CC5AEF2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6A4B1-9409-401B-A4F3-30E719782B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DB109-7096-4A92-81E0-6937F572950F}" type="datetimeFigureOut">
              <a:rPr lang="en-US" smtClean="0">
                <a:solidFill>
                  <a:prstClr val="black">
                    <a:tint val="75000"/>
                  </a:prstClr>
                </a:solidFill>
              </a:rPr>
              <a:pPr/>
              <a:t>2/27/2023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5B2A8005-2728-42CB-AB73-B8FC4A4550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0C1674EA-5026-4E57-AD78-81055E4BC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DC5775-F3E5-4B59-88EA-332B999CD2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130691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A8436D-D183-3747-9CF4-C6ACAD6EE86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788058" y="381000"/>
            <a:ext cx="1073741" cy="1073741"/>
          </a:xfrm>
          <a:prstGeom prst="rect">
            <a:avLst/>
          </a:prstGeom>
        </p:spPr>
      </p:pic>
      <p:pic>
        <p:nvPicPr>
          <p:cNvPr id="4" name="Picture 3" descr="Background pattern&#10;&#10;Description automatically generated">
            <a:extLst>
              <a:ext uri="{FF2B5EF4-FFF2-40B4-BE49-F238E27FC236}">
                <a16:creationId xmlns:a16="http://schemas.microsoft.com/office/drawing/2014/main" id="{F9CAEE28-C506-ED4E-B009-8724B3E6586B}"/>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9" r="95812"/>
          <a:stretch/>
        </p:blipFill>
        <p:spPr>
          <a:xfrm>
            <a:off x="0" y="-8573"/>
            <a:ext cx="640080" cy="6866573"/>
          </a:xfrm>
          <a:prstGeom prst="rect">
            <a:avLst/>
          </a:prstGeom>
        </p:spPr>
      </p:pic>
    </p:spTree>
    <p:extLst>
      <p:ext uri="{BB962C8B-B14F-4D97-AF65-F5344CB8AC3E}">
        <p14:creationId xmlns:p14="http://schemas.microsoft.com/office/powerpoint/2010/main" val="379380994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hf hdr="0" ftr="0" dt="0"/>
  <p:txStyles>
    <p:titleStyle>
      <a:lvl1pPr>
        <a:defRPr lang="en-US" sz="3600" b="1" i="0" kern="1200" baseline="30000" smtClean="0">
          <a:solidFill>
            <a:srgbClr val="2F3B52"/>
          </a:solidFill>
          <a:latin typeface="Arial"/>
          <a:ea typeface="+mj-ea"/>
          <a:cs typeface="Arial"/>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A8436D-D183-3747-9CF4-C6ACAD6EE86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788058" y="381000"/>
            <a:ext cx="1073741" cy="1073741"/>
          </a:xfrm>
          <a:prstGeom prst="rect">
            <a:avLst/>
          </a:prstGeom>
        </p:spPr>
      </p:pic>
      <p:pic>
        <p:nvPicPr>
          <p:cNvPr id="4" name="Picture 3" descr="Background pattern&#10;&#10;Description automatically generated">
            <a:extLst>
              <a:ext uri="{FF2B5EF4-FFF2-40B4-BE49-F238E27FC236}">
                <a16:creationId xmlns:a16="http://schemas.microsoft.com/office/drawing/2014/main" id="{F9CAEE28-C506-ED4E-B009-8724B3E6586B}"/>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9" r="95812"/>
          <a:stretch/>
        </p:blipFill>
        <p:spPr>
          <a:xfrm>
            <a:off x="0" y="-8573"/>
            <a:ext cx="640080" cy="6866573"/>
          </a:xfrm>
          <a:prstGeom prst="rect">
            <a:avLst/>
          </a:prstGeom>
        </p:spPr>
      </p:pic>
    </p:spTree>
    <p:extLst>
      <p:ext uri="{BB962C8B-B14F-4D97-AF65-F5344CB8AC3E}">
        <p14:creationId xmlns:p14="http://schemas.microsoft.com/office/powerpoint/2010/main" val="165071941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p:hf hdr="0" ftr="0" dt="0"/>
  <p:txStyles>
    <p:titleStyle>
      <a:lvl1pPr>
        <a:defRPr lang="en-US" sz="3600" b="1" i="0" kern="1200" baseline="30000" smtClean="0">
          <a:solidFill>
            <a:srgbClr val="2F3B52"/>
          </a:solidFill>
          <a:latin typeface="Arial"/>
          <a:ea typeface="+mj-ea"/>
          <a:cs typeface="Arial"/>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A8436D-D183-3747-9CF4-C6ACAD6EE86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788058" y="381000"/>
            <a:ext cx="1073741" cy="1073741"/>
          </a:xfrm>
          <a:prstGeom prst="rect">
            <a:avLst/>
          </a:prstGeom>
        </p:spPr>
      </p:pic>
      <p:pic>
        <p:nvPicPr>
          <p:cNvPr id="4" name="Picture 3" descr="Background pattern&#10;&#10;Description automatically generated">
            <a:extLst>
              <a:ext uri="{FF2B5EF4-FFF2-40B4-BE49-F238E27FC236}">
                <a16:creationId xmlns:a16="http://schemas.microsoft.com/office/drawing/2014/main" id="{F9CAEE28-C506-ED4E-B009-8724B3E6586B}"/>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9" r="95812"/>
          <a:stretch/>
        </p:blipFill>
        <p:spPr>
          <a:xfrm>
            <a:off x="0" y="-8573"/>
            <a:ext cx="640080" cy="6866573"/>
          </a:xfrm>
          <a:prstGeom prst="rect">
            <a:avLst/>
          </a:prstGeom>
        </p:spPr>
      </p:pic>
    </p:spTree>
    <p:extLst>
      <p:ext uri="{BB962C8B-B14F-4D97-AF65-F5344CB8AC3E}">
        <p14:creationId xmlns:p14="http://schemas.microsoft.com/office/powerpoint/2010/main" val="12811126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hf hdr="0" ftr="0" dt="0"/>
  <p:txStyles>
    <p:titleStyle>
      <a:lvl1pPr>
        <a:defRPr lang="en-US" sz="3600" b="1" i="0" kern="1200" baseline="30000" smtClean="0">
          <a:solidFill>
            <a:srgbClr val="2F3B52"/>
          </a:solidFill>
          <a:latin typeface="Arial"/>
          <a:ea typeface="+mj-ea"/>
          <a:cs typeface="Arial"/>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npr.org/2022/10/04/1126806846/two-groups-want-to-put-focus-on-carbon-credits-from-urban-forests" TargetMode="Externa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gif"/><Relationship Id="rId4" Type="http://schemas.openxmlformats.org/officeDocument/2006/relationships/image" Target="../media/image58.jp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3.png"/><Relationship Id="rId2" Type="http://schemas.openxmlformats.org/officeDocument/2006/relationships/image" Target="../media/image57.jpeg"/><Relationship Id="rId1" Type="http://schemas.openxmlformats.org/officeDocument/2006/relationships/slideLayout" Target="../slideLayouts/slideLayout9.xml"/><Relationship Id="rId6" Type="http://schemas.openxmlformats.org/officeDocument/2006/relationships/image" Target="../media/image62.emf"/><Relationship Id="rId5" Type="http://schemas.openxmlformats.org/officeDocument/2006/relationships/image" Target="../media/image61.jpeg"/><Relationship Id="rId4" Type="http://schemas.openxmlformats.org/officeDocument/2006/relationships/image" Target="../media/image59.gi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4.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7.jpeg"/><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59.gif"/></Relationships>
</file>

<file path=ppt/slides/_rels/slide3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7.jpeg"/><Relationship Id="rId1" Type="http://schemas.openxmlformats.org/officeDocument/2006/relationships/slideLayout" Target="../slideLayouts/slideLayout9.xml"/><Relationship Id="rId6" Type="http://schemas.openxmlformats.org/officeDocument/2006/relationships/image" Target="../media/image60.jpeg"/><Relationship Id="rId5" Type="http://schemas.openxmlformats.org/officeDocument/2006/relationships/image" Target="../media/image66.jpe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7.jpeg"/><Relationship Id="rId1" Type="http://schemas.openxmlformats.org/officeDocument/2006/relationships/slideLayout" Target="../slideLayouts/slideLayout9.xml"/><Relationship Id="rId5" Type="http://schemas.openxmlformats.org/officeDocument/2006/relationships/image" Target="../media/image67.png"/><Relationship Id="rId4" Type="http://schemas.openxmlformats.org/officeDocument/2006/relationships/image" Target="../media/image59.gif"/></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7.jpeg"/><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9.gif"/></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7.jpeg"/><Relationship Id="rId1" Type="http://schemas.openxmlformats.org/officeDocument/2006/relationships/slideLayout" Target="../slideLayouts/slideLayout9.xml"/><Relationship Id="rId5" Type="http://schemas.openxmlformats.org/officeDocument/2006/relationships/image" Target="../media/image70.png"/><Relationship Id="rId4" Type="http://schemas.openxmlformats.org/officeDocument/2006/relationships/image" Target="../media/image59.gif"/></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73.png"/><Relationship Id="rId2" Type="http://schemas.openxmlformats.org/officeDocument/2006/relationships/image" Target="../media/image57.jpeg"/><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59.gif"/></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7.jpeg"/><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59.gif"/></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7.jpeg"/><Relationship Id="rId1" Type="http://schemas.openxmlformats.org/officeDocument/2006/relationships/slideLayout" Target="../slideLayouts/slideLayout9.xml"/><Relationship Id="rId5" Type="http://schemas.openxmlformats.org/officeDocument/2006/relationships/image" Target="../media/image75.png"/><Relationship Id="rId4" Type="http://schemas.openxmlformats.org/officeDocument/2006/relationships/image" Target="../media/image59.gif"/></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0191" y="5724007"/>
            <a:ext cx="2495382" cy="703674"/>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61787" y="5470222"/>
            <a:ext cx="1807317" cy="1245039"/>
          </a:xfrm>
          <a:prstGeom prst="rect">
            <a:avLst/>
          </a:prstGeom>
        </p:spPr>
      </p:pic>
      <p:pic>
        <p:nvPicPr>
          <p:cNvPr id="6" name="Picture 5"/>
          <p:cNvPicPr>
            <a:picLocks noChangeAspect="1"/>
          </p:cNvPicPr>
          <p:nvPr/>
        </p:nvPicPr>
        <p:blipFill>
          <a:blip r:embed="rId4"/>
          <a:stretch>
            <a:fillRect/>
          </a:stretch>
        </p:blipFill>
        <p:spPr>
          <a:xfrm>
            <a:off x="7843121" y="5615495"/>
            <a:ext cx="2805187" cy="1065971"/>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9099" y="228600"/>
            <a:ext cx="3204245" cy="2068246"/>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33100" y="5470222"/>
            <a:ext cx="1211244" cy="1211244"/>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1998" y="5470222"/>
            <a:ext cx="739433" cy="1211244"/>
          </a:xfrm>
          <a:prstGeom prst="rect">
            <a:avLst/>
          </a:prstGeom>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l="6980" t="21075" r="8735" b="20639"/>
          <a:stretch/>
        </p:blipFill>
        <p:spPr>
          <a:xfrm>
            <a:off x="1353294" y="5470222"/>
            <a:ext cx="1246629" cy="1257194"/>
          </a:xfrm>
          <a:prstGeom prst="rect">
            <a:avLst/>
          </a:prstGeom>
        </p:spPr>
      </p:pic>
      <p:sp>
        <p:nvSpPr>
          <p:cNvPr id="13" name="Rectangle 12"/>
          <p:cNvSpPr/>
          <p:nvPr/>
        </p:nvSpPr>
        <p:spPr>
          <a:xfrm>
            <a:off x="3817" y="2520541"/>
            <a:ext cx="12192000" cy="2800767"/>
          </a:xfrm>
          <a:prstGeom prst="rect">
            <a:avLst/>
          </a:prstGeom>
          <a:solidFill>
            <a:schemeClr val="accent6">
              <a:lumMod val="75000"/>
            </a:schemeClr>
          </a:solidFill>
        </p:spPr>
        <p:txBody>
          <a:bodyPr wrap="square">
            <a:spAutoFit/>
          </a:bodyPr>
          <a:lstStyle/>
          <a:p>
            <a:pPr algn="ctr"/>
            <a:endParaRPr lang="en-US" sz="4400" dirty="0" smtClean="0">
              <a:solidFill>
                <a:schemeClr val="bg1"/>
              </a:solidFill>
            </a:endParaRPr>
          </a:p>
          <a:p>
            <a:pPr algn="ctr"/>
            <a:r>
              <a:rPr lang="en-US" sz="4400" dirty="0" smtClean="0">
                <a:solidFill>
                  <a:schemeClr val="bg1"/>
                </a:solidFill>
              </a:rPr>
              <a:t>Is </a:t>
            </a:r>
            <a:r>
              <a:rPr lang="en-US" sz="4400" dirty="0">
                <a:solidFill>
                  <a:schemeClr val="bg1"/>
                </a:solidFill>
              </a:rPr>
              <a:t>the </a:t>
            </a:r>
            <a:r>
              <a:rPr lang="en-US" sz="4400" dirty="0" smtClean="0">
                <a:solidFill>
                  <a:schemeClr val="bg1"/>
                </a:solidFill>
              </a:rPr>
              <a:t>Sale </a:t>
            </a:r>
            <a:r>
              <a:rPr lang="en-US" sz="4400" dirty="0">
                <a:solidFill>
                  <a:schemeClr val="bg1"/>
                </a:solidFill>
              </a:rPr>
              <a:t>of </a:t>
            </a:r>
            <a:r>
              <a:rPr lang="en-US" sz="4400" dirty="0" smtClean="0">
                <a:solidFill>
                  <a:schemeClr val="bg1"/>
                </a:solidFill>
              </a:rPr>
              <a:t>Voluntary Carbon Credits </a:t>
            </a:r>
            <a:r>
              <a:rPr lang="en-US" sz="4400" dirty="0">
                <a:solidFill>
                  <a:schemeClr val="bg1"/>
                </a:solidFill>
              </a:rPr>
              <a:t>a </a:t>
            </a:r>
            <a:r>
              <a:rPr lang="en-US" sz="4400" dirty="0" smtClean="0">
                <a:solidFill>
                  <a:schemeClr val="bg1"/>
                </a:solidFill>
              </a:rPr>
              <a:t>Potential Source </a:t>
            </a:r>
            <a:r>
              <a:rPr lang="en-US" sz="4400" dirty="0">
                <a:solidFill>
                  <a:schemeClr val="bg1"/>
                </a:solidFill>
              </a:rPr>
              <a:t>of </a:t>
            </a:r>
            <a:r>
              <a:rPr lang="en-US" sz="4400" dirty="0" smtClean="0">
                <a:solidFill>
                  <a:schemeClr val="bg1"/>
                </a:solidFill>
              </a:rPr>
              <a:t>Income </a:t>
            </a:r>
            <a:r>
              <a:rPr lang="en-US" sz="4400" dirty="0">
                <a:solidFill>
                  <a:schemeClr val="bg1"/>
                </a:solidFill>
              </a:rPr>
              <a:t>for your </a:t>
            </a:r>
            <a:r>
              <a:rPr lang="en-US" sz="4400" dirty="0" smtClean="0">
                <a:solidFill>
                  <a:schemeClr val="bg1"/>
                </a:solidFill>
              </a:rPr>
              <a:t>Agency’s Future</a:t>
            </a:r>
            <a:r>
              <a:rPr lang="en-US" sz="4400" dirty="0">
                <a:solidFill>
                  <a:schemeClr val="bg1"/>
                </a:solidFill>
              </a:rPr>
              <a:t>? </a:t>
            </a:r>
            <a:endParaRPr lang="en-US" sz="4400" dirty="0" smtClean="0">
              <a:solidFill>
                <a:schemeClr val="bg1"/>
              </a:solidFill>
            </a:endParaRPr>
          </a:p>
          <a:p>
            <a:pPr algn="ctr"/>
            <a:endParaRPr lang="en-US" sz="4400" dirty="0">
              <a:solidFill>
                <a:schemeClr val="bg1"/>
              </a:solidFill>
            </a:endParaRPr>
          </a:p>
        </p:txBody>
      </p:sp>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3783" y="378632"/>
            <a:ext cx="1949450" cy="1944979"/>
          </a:xfrm>
          <a:prstGeom prst="rect">
            <a:avLst/>
          </a:prstGeom>
        </p:spPr>
      </p:pic>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29271" y="228600"/>
            <a:ext cx="3741091" cy="2095011"/>
          </a:xfrm>
          <a:prstGeom prst="rect">
            <a:avLst/>
          </a:prstGeom>
        </p:spPr>
      </p:pic>
    </p:spTree>
    <p:extLst>
      <p:ext uri="{BB962C8B-B14F-4D97-AF65-F5344CB8AC3E}">
        <p14:creationId xmlns:p14="http://schemas.microsoft.com/office/powerpoint/2010/main" val="1111941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0A1DD8E-CCBE-465A-ADF7-550C95836E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95504"/>
          <a:stretch/>
        </p:blipFill>
        <p:spPr>
          <a:xfrm>
            <a:off x="0" y="-8573"/>
            <a:ext cx="609600" cy="6866573"/>
          </a:xfrm>
          <a:prstGeom prst="rect">
            <a:avLst/>
          </a:prstGeom>
        </p:spPr>
      </p:pic>
      <p:sp>
        <p:nvSpPr>
          <p:cNvPr id="18" name="Title 1">
            <a:extLst>
              <a:ext uri="{FF2B5EF4-FFF2-40B4-BE49-F238E27FC236}">
                <a16:creationId xmlns:a16="http://schemas.microsoft.com/office/drawing/2014/main" id="{731BAFD8-0D4C-4BF9-A92A-EF70B2049449}"/>
              </a:ext>
            </a:extLst>
          </p:cNvPr>
          <p:cNvSpPr txBox="1">
            <a:spLocks/>
          </p:cNvSpPr>
          <p:nvPr/>
        </p:nvSpPr>
        <p:spPr>
          <a:xfrm>
            <a:off x="1897994" y="610956"/>
            <a:ext cx="8396012" cy="491288"/>
          </a:xfrm>
          <a:prstGeom prst="rect">
            <a:avLst/>
          </a:prstGeom>
        </p:spPr>
        <p:txBody>
          <a:bodyPr/>
          <a:lstStyle>
            <a:lvl1pPr>
              <a:defRPr>
                <a:latin typeface="+mj-lt"/>
                <a:ea typeface="+mj-ea"/>
                <a:cs typeface="+mj-cs"/>
              </a:defRPr>
            </a:lvl1pPr>
          </a:lstStyle>
          <a:p>
            <a:pPr algn="ctr">
              <a:lnSpc>
                <a:spcPct val="107000"/>
              </a:lnSpc>
              <a:defRPr/>
            </a:pPr>
            <a:r>
              <a:rPr lang="en-US" sz="4000" b="1" dirty="0">
                <a:solidFill>
                  <a:srgbClr val="2F3B52"/>
                </a:solidFill>
                <a:latin typeface="Oswald" panose="00000500000000000000" pitchFamily="2" charset="0"/>
                <a:cs typeface="Segoe UI" panose="020B0502040204020203" pitchFamily="34" charset="0"/>
              </a:rPr>
              <a:t>2022 CRCP Carbon Projects</a:t>
            </a:r>
          </a:p>
        </p:txBody>
      </p:sp>
      <p:sp>
        <p:nvSpPr>
          <p:cNvPr id="19" name="Freeform: Shape 18">
            <a:extLst>
              <a:ext uri="{FF2B5EF4-FFF2-40B4-BE49-F238E27FC236}">
                <a16:creationId xmlns:a16="http://schemas.microsoft.com/office/drawing/2014/main" id="{22CF8743-5C7B-4559-A540-FEC693689751}"/>
              </a:ext>
            </a:extLst>
          </p:cNvPr>
          <p:cNvSpPr/>
          <p:nvPr/>
        </p:nvSpPr>
        <p:spPr>
          <a:xfrm>
            <a:off x="3844162" y="4196862"/>
            <a:ext cx="2462865" cy="1301400"/>
          </a:xfrm>
          <a:custGeom>
            <a:avLst/>
            <a:gdLst>
              <a:gd name="connsiteX0" fmla="*/ 83069 w 2462865"/>
              <a:gd name="connsiteY0" fmla="*/ 0 h 1301400"/>
              <a:gd name="connsiteX1" fmla="*/ 83069 w 2462865"/>
              <a:gd name="connsiteY1" fmla="*/ 0 h 1301400"/>
              <a:gd name="connsiteX2" fmla="*/ 147546 w 2462865"/>
              <a:gd name="connsiteY2" fmla="*/ 17584 h 1301400"/>
              <a:gd name="connsiteX3" fmla="*/ 223746 w 2462865"/>
              <a:gd name="connsiteY3" fmla="*/ 41030 h 1301400"/>
              <a:gd name="connsiteX4" fmla="*/ 270638 w 2462865"/>
              <a:gd name="connsiteY4" fmla="*/ 46892 h 1301400"/>
              <a:gd name="connsiteX5" fmla="*/ 323392 w 2462865"/>
              <a:gd name="connsiteY5" fmla="*/ 64476 h 1301400"/>
              <a:gd name="connsiteX6" fmla="*/ 376146 w 2462865"/>
              <a:gd name="connsiteY6" fmla="*/ 76200 h 1301400"/>
              <a:gd name="connsiteX7" fmla="*/ 551992 w 2462865"/>
              <a:gd name="connsiteY7" fmla="*/ 105507 h 1301400"/>
              <a:gd name="connsiteX8" fmla="*/ 675084 w 2462865"/>
              <a:gd name="connsiteY8" fmla="*/ 134815 h 1301400"/>
              <a:gd name="connsiteX9" fmla="*/ 704392 w 2462865"/>
              <a:gd name="connsiteY9" fmla="*/ 146538 h 1301400"/>
              <a:gd name="connsiteX10" fmla="*/ 733700 w 2462865"/>
              <a:gd name="connsiteY10" fmla="*/ 152400 h 1301400"/>
              <a:gd name="connsiteX11" fmla="*/ 757146 w 2462865"/>
              <a:gd name="connsiteY11" fmla="*/ 158261 h 1301400"/>
              <a:gd name="connsiteX12" fmla="*/ 792315 w 2462865"/>
              <a:gd name="connsiteY12" fmla="*/ 175846 h 1301400"/>
              <a:gd name="connsiteX13" fmla="*/ 809900 w 2462865"/>
              <a:gd name="connsiteY13" fmla="*/ 181707 h 1301400"/>
              <a:gd name="connsiteX14" fmla="*/ 839207 w 2462865"/>
              <a:gd name="connsiteY14" fmla="*/ 193430 h 1301400"/>
              <a:gd name="connsiteX15" fmla="*/ 903684 w 2462865"/>
              <a:gd name="connsiteY15" fmla="*/ 222738 h 1301400"/>
              <a:gd name="connsiteX16" fmla="*/ 915407 w 2462865"/>
              <a:gd name="connsiteY16" fmla="*/ 240323 h 1301400"/>
              <a:gd name="connsiteX17" fmla="*/ 968161 w 2462865"/>
              <a:gd name="connsiteY17" fmla="*/ 263769 h 1301400"/>
              <a:gd name="connsiteX18" fmla="*/ 1020915 w 2462865"/>
              <a:gd name="connsiteY18" fmla="*/ 281353 h 1301400"/>
              <a:gd name="connsiteX19" fmla="*/ 1050223 w 2462865"/>
              <a:gd name="connsiteY19" fmla="*/ 293076 h 1301400"/>
              <a:gd name="connsiteX20" fmla="*/ 1108838 w 2462865"/>
              <a:gd name="connsiteY20" fmla="*/ 310661 h 1301400"/>
              <a:gd name="connsiteX21" fmla="*/ 1138146 w 2462865"/>
              <a:gd name="connsiteY21" fmla="*/ 328246 h 1301400"/>
              <a:gd name="connsiteX22" fmla="*/ 1161592 w 2462865"/>
              <a:gd name="connsiteY22" fmla="*/ 339969 h 1301400"/>
              <a:gd name="connsiteX23" fmla="*/ 1179176 w 2462865"/>
              <a:gd name="connsiteY23" fmla="*/ 357553 h 1301400"/>
              <a:gd name="connsiteX24" fmla="*/ 1255376 w 2462865"/>
              <a:gd name="connsiteY24" fmla="*/ 392723 h 1301400"/>
              <a:gd name="connsiteX25" fmla="*/ 1278823 w 2462865"/>
              <a:gd name="connsiteY25" fmla="*/ 398584 h 1301400"/>
              <a:gd name="connsiteX26" fmla="*/ 1325715 w 2462865"/>
              <a:gd name="connsiteY26" fmla="*/ 427892 h 1301400"/>
              <a:gd name="connsiteX27" fmla="*/ 1355023 w 2462865"/>
              <a:gd name="connsiteY27" fmla="*/ 451338 h 1301400"/>
              <a:gd name="connsiteX28" fmla="*/ 1431223 w 2462865"/>
              <a:gd name="connsiteY28" fmla="*/ 480646 h 1301400"/>
              <a:gd name="connsiteX29" fmla="*/ 1472253 w 2462865"/>
              <a:gd name="connsiteY29" fmla="*/ 498230 h 1301400"/>
              <a:gd name="connsiteX30" fmla="*/ 1513284 w 2462865"/>
              <a:gd name="connsiteY30" fmla="*/ 509953 h 1301400"/>
              <a:gd name="connsiteX31" fmla="*/ 1548453 w 2462865"/>
              <a:gd name="connsiteY31" fmla="*/ 527538 h 1301400"/>
              <a:gd name="connsiteX32" fmla="*/ 1630515 w 2462865"/>
              <a:gd name="connsiteY32" fmla="*/ 539261 h 1301400"/>
              <a:gd name="connsiteX33" fmla="*/ 1659823 w 2462865"/>
              <a:gd name="connsiteY33" fmla="*/ 556846 h 1301400"/>
              <a:gd name="connsiteX34" fmla="*/ 1694992 w 2462865"/>
              <a:gd name="connsiteY34" fmla="*/ 568569 h 1301400"/>
              <a:gd name="connsiteX35" fmla="*/ 1759469 w 2462865"/>
              <a:gd name="connsiteY35" fmla="*/ 603738 h 1301400"/>
              <a:gd name="connsiteX36" fmla="*/ 1841530 w 2462865"/>
              <a:gd name="connsiteY36" fmla="*/ 656492 h 1301400"/>
              <a:gd name="connsiteX37" fmla="*/ 1864976 w 2462865"/>
              <a:gd name="connsiteY37" fmla="*/ 674076 h 1301400"/>
              <a:gd name="connsiteX38" fmla="*/ 1882561 w 2462865"/>
              <a:gd name="connsiteY38" fmla="*/ 679938 h 1301400"/>
              <a:gd name="connsiteX39" fmla="*/ 1923592 w 2462865"/>
              <a:gd name="connsiteY39" fmla="*/ 691661 h 1301400"/>
              <a:gd name="connsiteX40" fmla="*/ 1952900 w 2462865"/>
              <a:gd name="connsiteY40" fmla="*/ 703384 h 1301400"/>
              <a:gd name="connsiteX41" fmla="*/ 1970484 w 2462865"/>
              <a:gd name="connsiteY41" fmla="*/ 715107 h 1301400"/>
              <a:gd name="connsiteX42" fmla="*/ 1999792 w 2462865"/>
              <a:gd name="connsiteY42" fmla="*/ 720969 h 1301400"/>
              <a:gd name="connsiteX43" fmla="*/ 2058407 w 2462865"/>
              <a:gd name="connsiteY43" fmla="*/ 738553 h 1301400"/>
              <a:gd name="connsiteX44" fmla="*/ 2111161 w 2462865"/>
              <a:gd name="connsiteY44" fmla="*/ 750276 h 1301400"/>
              <a:gd name="connsiteX45" fmla="*/ 2140469 w 2462865"/>
              <a:gd name="connsiteY45" fmla="*/ 762000 h 1301400"/>
              <a:gd name="connsiteX46" fmla="*/ 2228392 w 2462865"/>
              <a:gd name="connsiteY46" fmla="*/ 773723 h 1301400"/>
              <a:gd name="connsiteX47" fmla="*/ 2263561 w 2462865"/>
              <a:gd name="connsiteY47" fmla="*/ 779584 h 1301400"/>
              <a:gd name="connsiteX48" fmla="*/ 2292869 w 2462865"/>
              <a:gd name="connsiteY48" fmla="*/ 826476 h 1301400"/>
              <a:gd name="connsiteX49" fmla="*/ 2292869 w 2462865"/>
              <a:gd name="connsiteY49" fmla="*/ 826476 h 1301400"/>
              <a:gd name="connsiteX50" fmla="*/ 2316315 w 2462865"/>
              <a:gd name="connsiteY50" fmla="*/ 861646 h 1301400"/>
              <a:gd name="connsiteX51" fmla="*/ 2339761 w 2462865"/>
              <a:gd name="connsiteY51" fmla="*/ 896815 h 1301400"/>
              <a:gd name="connsiteX52" fmla="*/ 2351484 w 2462865"/>
              <a:gd name="connsiteY52" fmla="*/ 926123 h 1301400"/>
              <a:gd name="connsiteX53" fmla="*/ 2392515 w 2462865"/>
              <a:gd name="connsiteY53" fmla="*/ 967153 h 1301400"/>
              <a:gd name="connsiteX54" fmla="*/ 2410100 w 2462865"/>
              <a:gd name="connsiteY54" fmla="*/ 984738 h 1301400"/>
              <a:gd name="connsiteX55" fmla="*/ 2433546 w 2462865"/>
              <a:gd name="connsiteY55" fmla="*/ 1025769 h 1301400"/>
              <a:gd name="connsiteX56" fmla="*/ 2439407 w 2462865"/>
              <a:gd name="connsiteY56" fmla="*/ 1055076 h 1301400"/>
              <a:gd name="connsiteX57" fmla="*/ 2451130 w 2462865"/>
              <a:gd name="connsiteY57" fmla="*/ 1072661 h 1301400"/>
              <a:gd name="connsiteX58" fmla="*/ 2456992 w 2462865"/>
              <a:gd name="connsiteY58" fmla="*/ 1090246 h 1301400"/>
              <a:gd name="connsiteX59" fmla="*/ 2451130 w 2462865"/>
              <a:gd name="connsiteY59" fmla="*/ 1184030 h 1301400"/>
              <a:gd name="connsiteX60" fmla="*/ 2445269 w 2462865"/>
              <a:gd name="connsiteY60" fmla="*/ 1201615 h 1301400"/>
              <a:gd name="connsiteX61" fmla="*/ 2421823 w 2462865"/>
              <a:gd name="connsiteY61" fmla="*/ 1236784 h 1301400"/>
              <a:gd name="connsiteX62" fmla="*/ 2410100 w 2462865"/>
              <a:gd name="connsiteY62" fmla="*/ 1260230 h 1301400"/>
              <a:gd name="connsiteX63" fmla="*/ 2351484 w 2462865"/>
              <a:gd name="connsiteY63" fmla="*/ 1277815 h 1301400"/>
              <a:gd name="connsiteX64" fmla="*/ 2287007 w 2462865"/>
              <a:gd name="connsiteY64" fmla="*/ 1289538 h 1301400"/>
              <a:gd name="connsiteX65" fmla="*/ 1630515 w 2462865"/>
              <a:gd name="connsiteY65" fmla="*/ 1295400 h 1301400"/>
              <a:gd name="connsiteX66" fmla="*/ 1396053 w 2462865"/>
              <a:gd name="connsiteY66" fmla="*/ 1301261 h 1301400"/>
              <a:gd name="connsiteX67" fmla="*/ 1102976 w 2462865"/>
              <a:gd name="connsiteY67" fmla="*/ 1283676 h 1301400"/>
              <a:gd name="connsiteX68" fmla="*/ 1056084 w 2462865"/>
              <a:gd name="connsiteY68" fmla="*/ 1277815 h 1301400"/>
              <a:gd name="connsiteX69" fmla="*/ 399592 w 2462865"/>
              <a:gd name="connsiteY69" fmla="*/ 1271953 h 1301400"/>
              <a:gd name="connsiteX70" fmla="*/ 276500 w 2462865"/>
              <a:gd name="connsiteY70" fmla="*/ 1254369 h 1301400"/>
              <a:gd name="connsiteX71" fmla="*/ 241330 w 2462865"/>
              <a:gd name="connsiteY71" fmla="*/ 1248507 h 1301400"/>
              <a:gd name="connsiteX72" fmla="*/ 194438 w 2462865"/>
              <a:gd name="connsiteY72" fmla="*/ 1242646 h 1301400"/>
              <a:gd name="connsiteX73" fmla="*/ 106515 w 2462865"/>
              <a:gd name="connsiteY73" fmla="*/ 1225061 h 1301400"/>
              <a:gd name="connsiteX74" fmla="*/ 36176 w 2462865"/>
              <a:gd name="connsiteY74" fmla="*/ 1213338 h 1301400"/>
              <a:gd name="connsiteX75" fmla="*/ 18592 w 2462865"/>
              <a:gd name="connsiteY75" fmla="*/ 498230 h 1301400"/>
              <a:gd name="connsiteX76" fmla="*/ 12730 w 2462865"/>
              <a:gd name="connsiteY76" fmla="*/ 451338 h 1301400"/>
              <a:gd name="connsiteX77" fmla="*/ 18592 w 2462865"/>
              <a:gd name="connsiteY77" fmla="*/ 117230 h 1301400"/>
              <a:gd name="connsiteX78" fmla="*/ 30315 w 2462865"/>
              <a:gd name="connsiteY78" fmla="*/ 82061 h 1301400"/>
              <a:gd name="connsiteX79" fmla="*/ 47900 w 2462865"/>
              <a:gd name="connsiteY79" fmla="*/ 58615 h 1301400"/>
              <a:gd name="connsiteX80" fmla="*/ 83069 w 2462865"/>
              <a:gd name="connsiteY80" fmla="*/ 0 h 130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62865" h="1301400">
                <a:moveTo>
                  <a:pt x="83069" y="0"/>
                </a:moveTo>
                <a:lnTo>
                  <a:pt x="83069" y="0"/>
                </a:lnTo>
                <a:cubicBezTo>
                  <a:pt x="104561" y="5861"/>
                  <a:pt x="126174" y="11298"/>
                  <a:pt x="147546" y="17584"/>
                </a:cubicBezTo>
                <a:cubicBezTo>
                  <a:pt x="174628" y="25549"/>
                  <a:pt x="195676" y="35416"/>
                  <a:pt x="223746" y="41030"/>
                </a:cubicBezTo>
                <a:cubicBezTo>
                  <a:pt x="239192" y="44119"/>
                  <a:pt x="255007" y="44938"/>
                  <a:pt x="270638" y="46892"/>
                </a:cubicBezTo>
                <a:cubicBezTo>
                  <a:pt x="288223" y="52753"/>
                  <a:pt x="305532" y="59515"/>
                  <a:pt x="323392" y="64476"/>
                </a:cubicBezTo>
                <a:cubicBezTo>
                  <a:pt x="340749" y="69297"/>
                  <a:pt x="358506" y="72550"/>
                  <a:pt x="376146" y="76200"/>
                </a:cubicBezTo>
                <a:cubicBezTo>
                  <a:pt x="503820" y="102616"/>
                  <a:pt x="458065" y="96115"/>
                  <a:pt x="551992" y="105507"/>
                </a:cubicBezTo>
                <a:cubicBezTo>
                  <a:pt x="675667" y="146733"/>
                  <a:pt x="524433" y="99368"/>
                  <a:pt x="675084" y="134815"/>
                </a:cubicBezTo>
                <a:cubicBezTo>
                  <a:pt x="685326" y="137225"/>
                  <a:pt x="694314" y="143515"/>
                  <a:pt x="704392" y="146538"/>
                </a:cubicBezTo>
                <a:cubicBezTo>
                  <a:pt x="713935" y="149401"/>
                  <a:pt x="723974" y="150239"/>
                  <a:pt x="733700" y="152400"/>
                </a:cubicBezTo>
                <a:cubicBezTo>
                  <a:pt x="741564" y="154148"/>
                  <a:pt x="749331" y="156307"/>
                  <a:pt x="757146" y="158261"/>
                </a:cubicBezTo>
                <a:cubicBezTo>
                  <a:pt x="768869" y="164123"/>
                  <a:pt x="780338" y="170523"/>
                  <a:pt x="792315" y="175846"/>
                </a:cubicBezTo>
                <a:cubicBezTo>
                  <a:pt x="797961" y="178355"/>
                  <a:pt x="804115" y="179538"/>
                  <a:pt x="809900" y="181707"/>
                </a:cubicBezTo>
                <a:cubicBezTo>
                  <a:pt x="819752" y="185401"/>
                  <a:pt x="829629" y="189076"/>
                  <a:pt x="839207" y="193430"/>
                </a:cubicBezTo>
                <a:cubicBezTo>
                  <a:pt x="920927" y="230576"/>
                  <a:pt x="832391" y="194221"/>
                  <a:pt x="903684" y="222738"/>
                </a:cubicBezTo>
                <a:cubicBezTo>
                  <a:pt x="907592" y="228600"/>
                  <a:pt x="909995" y="235813"/>
                  <a:pt x="915407" y="240323"/>
                </a:cubicBezTo>
                <a:cubicBezTo>
                  <a:pt x="923653" y="247194"/>
                  <a:pt x="960377" y="260309"/>
                  <a:pt x="968161" y="263769"/>
                </a:cubicBezTo>
                <a:cubicBezTo>
                  <a:pt x="1007872" y="281418"/>
                  <a:pt x="974654" y="272102"/>
                  <a:pt x="1020915" y="281353"/>
                </a:cubicBezTo>
                <a:cubicBezTo>
                  <a:pt x="1030684" y="285261"/>
                  <a:pt x="1040145" y="290052"/>
                  <a:pt x="1050223" y="293076"/>
                </a:cubicBezTo>
                <a:cubicBezTo>
                  <a:pt x="1091402" y="305430"/>
                  <a:pt x="1068638" y="290561"/>
                  <a:pt x="1108838" y="310661"/>
                </a:cubicBezTo>
                <a:cubicBezTo>
                  <a:pt x="1119028" y="315756"/>
                  <a:pt x="1128187" y="322713"/>
                  <a:pt x="1138146" y="328246"/>
                </a:cubicBezTo>
                <a:cubicBezTo>
                  <a:pt x="1145784" y="332489"/>
                  <a:pt x="1154482" y="334890"/>
                  <a:pt x="1161592" y="339969"/>
                </a:cubicBezTo>
                <a:cubicBezTo>
                  <a:pt x="1168337" y="344787"/>
                  <a:pt x="1172183" y="353103"/>
                  <a:pt x="1179176" y="357553"/>
                </a:cubicBezTo>
                <a:cubicBezTo>
                  <a:pt x="1193503" y="366670"/>
                  <a:pt x="1235115" y="385970"/>
                  <a:pt x="1255376" y="392723"/>
                </a:cubicBezTo>
                <a:cubicBezTo>
                  <a:pt x="1263019" y="395270"/>
                  <a:pt x="1271007" y="396630"/>
                  <a:pt x="1278823" y="398584"/>
                </a:cubicBezTo>
                <a:cubicBezTo>
                  <a:pt x="1318421" y="438184"/>
                  <a:pt x="1270212" y="394591"/>
                  <a:pt x="1325715" y="427892"/>
                </a:cubicBezTo>
                <a:cubicBezTo>
                  <a:pt x="1336443" y="434329"/>
                  <a:pt x="1344216" y="445034"/>
                  <a:pt x="1355023" y="451338"/>
                </a:cubicBezTo>
                <a:cubicBezTo>
                  <a:pt x="1381931" y="467035"/>
                  <a:pt x="1403097" y="469829"/>
                  <a:pt x="1431223" y="480646"/>
                </a:cubicBezTo>
                <a:cubicBezTo>
                  <a:pt x="1445111" y="485987"/>
                  <a:pt x="1458240" y="493225"/>
                  <a:pt x="1472253" y="498230"/>
                </a:cubicBezTo>
                <a:cubicBezTo>
                  <a:pt x="1485649" y="503014"/>
                  <a:pt x="1500008" y="504847"/>
                  <a:pt x="1513284" y="509953"/>
                </a:cubicBezTo>
                <a:cubicBezTo>
                  <a:pt x="1525517" y="514658"/>
                  <a:pt x="1535738" y="524359"/>
                  <a:pt x="1548453" y="527538"/>
                </a:cubicBezTo>
                <a:cubicBezTo>
                  <a:pt x="1575260" y="534240"/>
                  <a:pt x="1630515" y="539261"/>
                  <a:pt x="1630515" y="539261"/>
                </a:cubicBezTo>
                <a:cubicBezTo>
                  <a:pt x="1640284" y="545123"/>
                  <a:pt x="1649451" y="552132"/>
                  <a:pt x="1659823" y="556846"/>
                </a:cubicBezTo>
                <a:cubicBezTo>
                  <a:pt x="1671072" y="561959"/>
                  <a:pt x="1683939" y="563043"/>
                  <a:pt x="1694992" y="568569"/>
                </a:cubicBezTo>
                <a:cubicBezTo>
                  <a:pt x="1812117" y="627131"/>
                  <a:pt x="1662413" y="564916"/>
                  <a:pt x="1759469" y="603738"/>
                </a:cubicBezTo>
                <a:cubicBezTo>
                  <a:pt x="1894613" y="708850"/>
                  <a:pt x="1756549" y="609281"/>
                  <a:pt x="1841530" y="656492"/>
                </a:cubicBezTo>
                <a:cubicBezTo>
                  <a:pt x="1850070" y="661236"/>
                  <a:pt x="1856494" y="669229"/>
                  <a:pt x="1864976" y="674076"/>
                </a:cubicBezTo>
                <a:cubicBezTo>
                  <a:pt x="1870341" y="677142"/>
                  <a:pt x="1876643" y="678163"/>
                  <a:pt x="1882561" y="679938"/>
                </a:cubicBezTo>
                <a:cubicBezTo>
                  <a:pt x="1896185" y="684025"/>
                  <a:pt x="1910098" y="687163"/>
                  <a:pt x="1923592" y="691661"/>
                </a:cubicBezTo>
                <a:cubicBezTo>
                  <a:pt x="1933574" y="694988"/>
                  <a:pt x="1943489" y="698678"/>
                  <a:pt x="1952900" y="703384"/>
                </a:cubicBezTo>
                <a:cubicBezTo>
                  <a:pt x="1959201" y="706534"/>
                  <a:pt x="1963888" y="712633"/>
                  <a:pt x="1970484" y="715107"/>
                </a:cubicBezTo>
                <a:cubicBezTo>
                  <a:pt x="1979812" y="718605"/>
                  <a:pt x="1990127" y="718553"/>
                  <a:pt x="1999792" y="720969"/>
                </a:cubicBezTo>
                <a:cubicBezTo>
                  <a:pt x="2095158" y="744811"/>
                  <a:pt x="2006308" y="723668"/>
                  <a:pt x="2058407" y="738553"/>
                </a:cubicBezTo>
                <a:cubicBezTo>
                  <a:pt x="2077733" y="744075"/>
                  <a:pt x="2091002" y="746245"/>
                  <a:pt x="2111161" y="750276"/>
                </a:cubicBezTo>
                <a:cubicBezTo>
                  <a:pt x="2120930" y="754184"/>
                  <a:pt x="2130391" y="758976"/>
                  <a:pt x="2140469" y="762000"/>
                </a:cubicBezTo>
                <a:cubicBezTo>
                  <a:pt x="2166242" y="769732"/>
                  <a:pt x="2204781" y="770772"/>
                  <a:pt x="2228392" y="773723"/>
                </a:cubicBezTo>
                <a:cubicBezTo>
                  <a:pt x="2240185" y="775197"/>
                  <a:pt x="2251838" y="777630"/>
                  <a:pt x="2263561" y="779584"/>
                </a:cubicBezTo>
                <a:cubicBezTo>
                  <a:pt x="2291428" y="798161"/>
                  <a:pt x="2278918" y="784624"/>
                  <a:pt x="2292869" y="826476"/>
                </a:cubicBezTo>
                <a:lnTo>
                  <a:pt x="2292869" y="826476"/>
                </a:lnTo>
                <a:cubicBezTo>
                  <a:pt x="2310770" y="844379"/>
                  <a:pt x="2302120" y="833257"/>
                  <a:pt x="2316315" y="861646"/>
                </a:cubicBezTo>
                <a:cubicBezTo>
                  <a:pt x="2331717" y="923260"/>
                  <a:pt x="2308623" y="853223"/>
                  <a:pt x="2339761" y="896815"/>
                </a:cubicBezTo>
                <a:cubicBezTo>
                  <a:pt x="2345877" y="905377"/>
                  <a:pt x="2345171" y="917706"/>
                  <a:pt x="2351484" y="926123"/>
                </a:cubicBezTo>
                <a:cubicBezTo>
                  <a:pt x="2363089" y="941597"/>
                  <a:pt x="2378838" y="953476"/>
                  <a:pt x="2392515" y="967153"/>
                </a:cubicBezTo>
                <a:cubicBezTo>
                  <a:pt x="2398377" y="973015"/>
                  <a:pt x="2405502" y="977841"/>
                  <a:pt x="2410100" y="984738"/>
                </a:cubicBezTo>
                <a:cubicBezTo>
                  <a:pt x="2426670" y="1009593"/>
                  <a:pt x="2418672" y="996022"/>
                  <a:pt x="2433546" y="1025769"/>
                </a:cubicBezTo>
                <a:cubicBezTo>
                  <a:pt x="2435500" y="1035538"/>
                  <a:pt x="2435909" y="1045748"/>
                  <a:pt x="2439407" y="1055076"/>
                </a:cubicBezTo>
                <a:cubicBezTo>
                  <a:pt x="2441881" y="1061672"/>
                  <a:pt x="2447979" y="1066360"/>
                  <a:pt x="2451130" y="1072661"/>
                </a:cubicBezTo>
                <a:cubicBezTo>
                  <a:pt x="2453893" y="1078187"/>
                  <a:pt x="2455038" y="1084384"/>
                  <a:pt x="2456992" y="1090246"/>
                </a:cubicBezTo>
                <a:cubicBezTo>
                  <a:pt x="2464887" y="1145517"/>
                  <a:pt x="2466519" y="1122472"/>
                  <a:pt x="2451130" y="1184030"/>
                </a:cubicBezTo>
                <a:cubicBezTo>
                  <a:pt x="2449632" y="1190024"/>
                  <a:pt x="2448270" y="1196214"/>
                  <a:pt x="2445269" y="1201615"/>
                </a:cubicBezTo>
                <a:cubicBezTo>
                  <a:pt x="2438427" y="1213931"/>
                  <a:pt x="2428124" y="1224182"/>
                  <a:pt x="2421823" y="1236784"/>
                </a:cubicBezTo>
                <a:cubicBezTo>
                  <a:pt x="2417915" y="1244599"/>
                  <a:pt x="2417090" y="1254987"/>
                  <a:pt x="2410100" y="1260230"/>
                </a:cubicBezTo>
                <a:cubicBezTo>
                  <a:pt x="2404665" y="1264306"/>
                  <a:pt x="2362552" y="1275601"/>
                  <a:pt x="2351484" y="1277815"/>
                </a:cubicBezTo>
                <a:cubicBezTo>
                  <a:pt x="2330064" y="1282099"/>
                  <a:pt x="2308845" y="1289005"/>
                  <a:pt x="2287007" y="1289538"/>
                </a:cubicBezTo>
                <a:cubicBezTo>
                  <a:pt x="2068233" y="1294874"/>
                  <a:pt x="1849346" y="1293446"/>
                  <a:pt x="1630515" y="1295400"/>
                </a:cubicBezTo>
                <a:cubicBezTo>
                  <a:pt x="1552361" y="1297354"/>
                  <a:pt x="1474225" y="1302290"/>
                  <a:pt x="1396053" y="1301261"/>
                </a:cubicBezTo>
                <a:cubicBezTo>
                  <a:pt x="1385667" y="1301124"/>
                  <a:pt x="1166545" y="1289455"/>
                  <a:pt x="1102976" y="1283676"/>
                </a:cubicBezTo>
                <a:cubicBezTo>
                  <a:pt x="1087288" y="1282250"/>
                  <a:pt x="1071834" y="1278078"/>
                  <a:pt x="1056084" y="1277815"/>
                </a:cubicBezTo>
                <a:lnTo>
                  <a:pt x="399592" y="1271953"/>
                </a:lnTo>
                <a:cubicBezTo>
                  <a:pt x="324511" y="1250501"/>
                  <a:pt x="387560" y="1265475"/>
                  <a:pt x="276500" y="1254369"/>
                </a:cubicBezTo>
                <a:cubicBezTo>
                  <a:pt x="264674" y="1253186"/>
                  <a:pt x="253096" y="1250188"/>
                  <a:pt x="241330" y="1248507"/>
                </a:cubicBezTo>
                <a:cubicBezTo>
                  <a:pt x="225736" y="1246279"/>
                  <a:pt x="210069" y="1244600"/>
                  <a:pt x="194438" y="1242646"/>
                </a:cubicBezTo>
                <a:cubicBezTo>
                  <a:pt x="134915" y="1222805"/>
                  <a:pt x="182388" y="1235900"/>
                  <a:pt x="106515" y="1225061"/>
                </a:cubicBezTo>
                <a:cubicBezTo>
                  <a:pt x="82984" y="1221699"/>
                  <a:pt x="36176" y="1213338"/>
                  <a:pt x="36176" y="1213338"/>
                </a:cubicBezTo>
                <a:cubicBezTo>
                  <a:pt x="-43350" y="974732"/>
                  <a:pt x="35581" y="1217419"/>
                  <a:pt x="18592" y="498230"/>
                </a:cubicBezTo>
                <a:cubicBezTo>
                  <a:pt x="18220" y="482482"/>
                  <a:pt x="14684" y="466969"/>
                  <a:pt x="12730" y="451338"/>
                </a:cubicBezTo>
                <a:cubicBezTo>
                  <a:pt x="14684" y="339969"/>
                  <a:pt x="13294" y="228490"/>
                  <a:pt x="18592" y="117230"/>
                </a:cubicBezTo>
                <a:cubicBezTo>
                  <a:pt x="19180" y="104887"/>
                  <a:pt x="22901" y="91947"/>
                  <a:pt x="30315" y="82061"/>
                </a:cubicBezTo>
                <a:lnTo>
                  <a:pt x="47900" y="58615"/>
                </a:lnTo>
                <a:lnTo>
                  <a:pt x="8306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graphicFrame>
        <p:nvGraphicFramePr>
          <p:cNvPr id="24" name="Table 25">
            <a:extLst>
              <a:ext uri="{FF2B5EF4-FFF2-40B4-BE49-F238E27FC236}">
                <a16:creationId xmlns:a16="http://schemas.microsoft.com/office/drawing/2014/main" id="{AF5F1689-8804-581A-3570-6F80FD943F20}"/>
              </a:ext>
            </a:extLst>
          </p:cNvPr>
          <p:cNvGraphicFramePr>
            <a:graphicFrameLocks noGrp="1"/>
          </p:cNvGraphicFramePr>
          <p:nvPr>
            <p:extLst/>
          </p:nvPr>
        </p:nvGraphicFramePr>
        <p:xfrm>
          <a:off x="1219201" y="1447800"/>
          <a:ext cx="9982200" cy="4755008"/>
        </p:xfrm>
        <a:graphic>
          <a:graphicData uri="http://schemas.openxmlformats.org/drawingml/2006/table">
            <a:tbl>
              <a:tblPr firstRow="1" bandRow="1">
                <a:tableStyleId>{2A488322-F2BA-4B5B-9748-0D474271808F}</a:tableStyleId>
              </a:tblPr>
              <a:tblGrid>
                <a:gridCol w="2268682">
                  <a:extLst>
                    <a:ext uri="{9D8B030D-6E8A-4147-A177-3AD203B41FA5}">
                      <a16:colId xmlns:a16="http://schemas.microsoft.com/office/drawing/2014/main" val="2590862902"/>
                    </a:ext>
                  </a:extLst>
                </a:gridCol>
                <a:gridCol w="1462981">
                  <a:extLst>
                    <a:ext uri="{9D8B030D-6E8A-4147-A177-3AD203B41FA5}">
                      <a16:colId xmlns:a16="http://schemas.microsoft.com/office/drawing/2014/main" val="398113897"/>
                    </a:ext>
                  </a:extLst>
                </a:gridCol>
                <a:gridCol w="1940042">
                  <a:extLst>
                    <a:ext uri="{9D8B030D-6E8A-4147-A177-3AD203B41FA5}">
                      <a16:colId xmlns:a16="http://schemas.microsoft.com/office/drawing/2014/main" val="2956147735"/>
                    </a:ext>
                  </a:extLst>
                </a:gridCol>
                <a:gridCol w="2041814">
                  <a:extLst>
                    <a:ext uri="{9D8B030D-6E8A-4147-A177-3AD203B41FA5}">
                      <a16:colId xmlns:a16="http://schemas.microsoft.com/office/drawing/2014/main" val="156281453"/>
                    </a:ext>
                  </a:extLst>
                </a:gridCol>
                <a:gridCol w="2268681">
                  <a:extLst>
                    <a:ext uri="{9D8B030D-6E8A-4147-A177-3AD203B41FA5}">
                      <a16:colId xmlns:a16="http://schemas.microsoft.com/office/drawing/2014/main" val="3915496407"/>
                    </a:ext>
                  </a:extLst>
                </a:gridCol>
              </a:tblGrid>
              <a:tr h="627029">
                <a:tc>
                  <a:txBody>
                    <a:bodyPr/>
                    <a:lstStyle/>
                    <a:p>
                      <a:r>
                        <a:rPr lang="en-US" dirty="0"/>
                        <a:t>Organization</a:t>
                      </a:r>
                    </a:p>
                  </a:txBody>
                  <a:tcPr>
                    <a:solidFill>
                      <a:srgbClr val="2F9C5F"/>
                    </a:solidFill>
                  </a:tcPr>
                </a:tc>
                <a:tc>
                  <a:txBody>
                    <a:bodyPr/>
                    <a:lstStyle/>
                    <a:p>
                      <a:r>
                        <a:rPr lang="en-US" dirty="0"/>
                        <a:t>Project Type</a:t>
                      </a:r>
                    </a:p>
                  </a:txBody>
                  <a:tcPr>
                    <a:solidFill>
                      <a:srgbClr val="2F9C5F"/>
                    </a:solidFill>
                  </a:tcPr>
                </a:tc>
                <a:tc>
                  <a:txBody>
                    <a:bodyPr/>
                    <a:lstStyle/>
                    <a:p>
                      <a:r>
                        <a:rPr lang="en-US" dirty="0"/>
                        <a:t>Project Name</a:t>
                      </a:r>
                    </a:p>
                  </a:txBody>
                  <a:tcPr>
                    <a:solidFill>
                      <a:srgbClr val="2F9C5F"/>
                    </a:solidFill>
                  </a:tcPr>
                </a:tc>
                <a:tc>
                  <a:txBody>
                    <a:bodyPr/>
                    <a:lstStyle/>
                    <a:p>
                      <a:r>
                        <a:rPr lang="en-US" dirty="0"/>
                        <a:t>Credit Total</a:t>
                      </a:r>
                    </a:p>
                  </a:txBody>
                  <a:tcPr>
                    <a:solidFill>
                      <a:srgbClr val="2F9C5F"/>
                    </a:solidFill>
                  </a:tcPr>
                </a:tc>
                <a:tc>
                  <a:txBody>
                    <a:bodyPr/>
                    <a:lstStyle/>
                    <a:p>
                      <a:r>
                        <a:rPr lang="en-US" dirty="0"/>
                        <a:t>Estimated Revenue @ $34/credit</a:t>
                      </a:r>
                    </a:p>
                  </a:txBody>
                  <a:tcPr>
                    <a:solidFill>
                      <a:srgbClr val="2F9C5F"/>
                    </a:solidFill>
                  </a:tcPr>
                </a:tc>
                <a:extLst>
                  <a:ext uri="{0D108BD9-81ED-4DB2-BD59-A6C34878D82A}">
                    <a16:rowId xmlns:a16="http://schemas.microsoft.com/office/drawing/2014/main" val="3763861884"/>
                  </a:ext>
                </a:extLst>
              </a:tr>
              <a:tr h="609708">
                <a:tc>
                  <a:txBody>
                    <a:bodyPr/>
                    <a:lstStyle/>
                    <a:p>
                      <a:r>
                        <a:rPr lang="en-US" dirty="0"/>
                        <a:t>City of Highland Park</a:t>
                      </a:r>
                    </a:p>
                  </a:txBody>
                  <a:tcPr/>
                </a:tc>
                <a:tc>
                  <a:txBody>
                    <a:bodyPr/>
                    <a:lstStyle/>
                    <a:p>
                      <a:r>
                        <a:rPr lang="en-US" dirty="0"/>
                        <a:t>Planting</a:t>
                      </a:r>
                    </a:p>
                  </a:txBody>
                  <a:tcPr/>
                </a:tc>
                <a:tc>
                  <a:txBody>
                    <a:bodyPr/>
                    <a:lstStyle/>
                    <a:p>
                      <a:r>
                        <a:rPr lang="en-US" dirty="0"/>
                        <a:t>Urban Forest Rejuvenation</a:t>
                      </a:r>
                    </a:p>
                  </a:txBody>
                  <a:tcPr/>
                </a:tc>
                <a:tc>
                  <a:txBody>
                    <a:bodyPr/>
                    <a:lstStyle/>
                    <a:p>
                      <a:r>
                        <a:rPr lang="en-US" dirty="0"/>
                        <a:t>160 in 2023</a:t>
                      </a:r>
                    </a:p>
                    <a:p>
                      <a:r>
                        <a:rPr lang="en-US" dirty="0"/>
                        <a:t>1,604 over 26 years</a:t>
                      </a:r>
                    </a:p>
                  </a:txBody>
                  <a:tcPr/>
                </a:tc>
                <a:tc>
                  <a:txBody>
                    <a:bodyPr/>
                    <a:lstStyle/>
                    <a:p>
                      <a:r>
                        <a:rPr lang="en-US" dirty="0"/>
                        <a:t>$5,440 (in 2023)</a:t>
                      </a:r>
                    </a:p>
                    <a:p>
                      <a:r>
                        <a:rPr lang="en-US" dirty="0"/>
                        <a:t>%54,536 (lifetime)</a:t>
                      </a:r>
                    </a:p>
                  </a:txBody>
                  <a:tcPr/>
                </a:tc>
                <a:extLst>
                  <a:ext uri="{0D108BD9-81ED-4DB2-BD59-A6C34878D82A}">
                    <a16:rowId xmlns:a16="http://schemas.microsoft.com/office/drawing/2014/main" val="307881399"/>
                  </a:ext>
                </a:extLst>
              </a:tr>
              <a:tr h="894107">
                <a:tc>
                  <a:txBody>
                    <a:bodyPr/>
                    <a:lstStyle/>
                    <a:p>
                      <a:r>
                        <a:rPr lang="en-US" dirty="0"/>
                        <a:t>Village of Mt. Prospect</a:t>
                      </a:r>
                    </a:p>
                  </a:txBody>
                  <a:tcPr/>
                </a:tc>
                <a:tc>
                  <a:txBody>
                    <a:bodyPr/>
                    <a:lstStyle/>
                    <a:p>
                      <a:r>
                        <a:rPr lang="en-US" dirty="0"/>
                        <a:t>Planting</a:t>
                      </a:r>
                    </a:p>
                  </a:txBody>
                  <a:tcPr/>
                </a:tc>
                <a:tc>
                  <a:txBody>
                    <a:bodyPr/>
                    <a:lstStyle/>
                    <a:p>
                      <a:r>
                        <a:rPr lang="en-US" sz="1800" b="0" kern="1200" dirty="0">
                          <a:solidFill>
                            <a:schemeClr val="dk1"/>
                          </a:solidFill>
                          <a:effectLst/>
                        </a:rPr>
                        <a:t>Village of Mount Prospect Planting Project 2022</a:t>
                      </a:r>
                      <a:endParaRPr lang="en-US" dirty="0"/>
                    </a:p>
                  </a:txBody>
                  <a:tcPr/>
                </a:tc>
                <a:tc>
                  <a:txBody>
                    <a:bodyPr/>
                    <a:lstStyle/>
                    <a:p>
                      <a:r>
                        <a:rPr lang="en-US" dirty="0"/>
                        <a:t>284 in 2023</a:t>
                      </a:r>
                    </a:p>
                    <a:p>
                      <a:r>
                        <a:rPr lang="en-US" dirty="0"/>
                        <a:t>2,845 over 26 years</a:t>
                      </a:r>
                    </a:p>
                  </a:txBody>
                  <a:tcPr/>
                </a:tc>
                <a:tc>
                  <a:txBody>
                    <a:bodyPr/>
                    <a:lstStyle/>
                    <a:p>
                      <a:r>
                        <a:rPr lang="en-US" dirty="0"/>
                        <a:t>$9,656 (in 2023)</a:t>
                      </a:r>
                    </a:p>
                    <a:p>
                      <a:r>
                        <a:rPr lang="en-US" dirty="0"/>
                        <a:t>$96,730 (lifetime)</a:t>
                      </a:r>
                    </a:p>
                  </a:txBody>
                  <a:tcPr/>
                </a:tc>
                <a:extLst>
                  <a:ext uri="{0D108BD9-81ED-4DB2-BD59-A6C34878D82A}">
                    <a16:rowId xmlns:a16="http://schemas.microsoft.com/office/drawing/2014/main" val="3362103233"/>
                  </a:ext>
                </a:extLst>
              </a:tr>
              <a:tr h="627359">
                <a:tc>
                  <a:txBody>
                    <a:bodyPr/>
                    <a:lstStyle/>
                    <a:p>
                      <a:r>
                        <a:rPr lang="en-US" dirty="0"/>
                        <a:t>Land Conservancy of McHenry County</a:t>
                      </a:r>
                    </a:p>
                  </a:txBody>
                  <a:tcPr/>
                </a:tc>
                <a:tc>
                  <a:txBody>
                    <a:bodyPr/>
                    <a:lstStyle/>
                    <a:p>
                      <a:r>
                        <a:rPr lang="en-US" dirty="0"/>
                        <a:t>Preservation</a:t>
                      </a:r>
                    </a:p>
                  </a:txBody>
                  <a:tcPr/>
                </a:tc>
                <a:tc>
                  <a:txBody>
                    <a:bodyPr/>
                    <a:lstStyle/>
                    <a:p>
                      <a:r>
                        <a:rPr lang="en-US" sz="1800" b="0" kern="1200" dirty="0">
                          <a:solidFill>
                            <a:schemeClr val="dk1"/>
                          </a:solidFill>
                          <a:effectLst/>
                        </a:rPr>
                        <a:t>Thompson Road Oak Woods</a:t>
                      </a:r>
                      <a:endParaRPr lang="en-US" dirty="0"/>
                    </a:p>
                  </a:txBody>
                  <a:tcPr/>
                </a:tc>
                <a:tc>
                  <a:txBody>
                    <a:bodyPr/>
                    <a:lstStyle/>
                    <a:p>
                      <a:r>
                        <a:rPr lang="en-US" dirty="0"/>
                        <a:t>6,897</a:t>
                      </a:r>
                    </a:p>
                  </a:txBody>
                  <a:tcPr/>
                </a:tc>
                <a:tc>
                  <a:txBody>
                    <a:bodyPr/>
                    <a:lstStyle/>
                    <a:p>
                      <a:r>
                        <a:rPr lang="en-US" dirty="0"/>
                        <a:t>$234,498</a:t>
                      </a:r>
                    </a:p>
                  </a:txBody>
                  <a:tcPr/>
                </a:tc>
                <a:extLst>
                  <a:ext uri="{0D108BD9-81ED-4DB2-BD59-A6C34878D82A}">
                    <a16:rowId xmlns:a16="http://schemas.microsoft.com/office/drawing/2014/main" val="704858576"/>
                  </a:ext>
                </a:extLst>
              </a:tr>
              <a:tr h="6532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Land Conservancy of McHenry County</a:t>
                      </a:r>
                    </a:p>
                  </a:txBody>
                  <a:tcPr/>
                </a:tc>
                <a:tc>
                  <a:txBody>
                    <a:bodyPr/>
                    <a:lstStyle/>
                    <a:p>
                      <a:r>
                        <a:rPr lang="en-US" dirty="0"/>
                        <a:t>Preservation</a:t>
                      </a:r>
                    </a:p>
                  </a:txBody>
                  <a:tcPr/>
                </a:tc>
                <a:tc>
                  <a:txBody>
                    <a:bodyPr/>
                    <a:lstStyle/>
                    <a:p>
                      <a:r>
                        <a:rPr lang="en-US" dirty="0"/>
                        <a:t>Crowley Oaks Conservation Area</a:t>
                      </a:r>
                    </a:p>
                  </a:txBody>
                  <a:tcPr/>
                </a:tc>
                <a:tc>
                  <a:txBody>
                    <a:bodyPr/>
                    <a:lstStyle/>
                    <a:p>
                      <a:r>
                        <a:rPr lang="en-US" dirty="0"/>
                        <a:t>7,709</a:t>
                      </a:r>
                    </a:p>
                  </a:txBody>
                  <a:tcPr/>
                </a:tc>
                <a:tc>
                  <a:txBody>
                    <a:bodyPr/>
                    <a:lstStyle/>
                    <a:p>
                      <a:r>
                        <a:rPr lang="en-US" dirty="0"/>
                        <a:t>$262,106</a:t>
                      </a:r>
                    </a:p>
                  </a:txBody>
                  <a:tcPr/>
                </a:tc>
                <a:extLst>
                  <a:ext uri="{0D108BD9-81ED-4DB2-BD59-A6C34878D82A}">
                    <a16:rowId xmlns:a16="http://schemas.microsoft.com/office/drawing/2014/main" val="627910593"/>
                  </a:ext>
                </a:extLst>
              </a:tr>
              <a:tr h="609708">
                <a:tc>
                  <a:txBody>
                    <a:bodyPr/>
                    <a:lstStyle/>
                    <a:p>
                      <a:r>
                        <a:rPr lang="en-US" dirty="0"/>
                        <a:t>Kendall County Forest Preserve District</a:t>
                      </a:r>
                    </a:p>
                  </a:txBody>
                  <a:tcPr/>
                </a:tc>
                <a:tc>
                  <a:txBody>
                    <a:bodyPr/>
                    <a:lstStyle/>
                    <a:p>
                      <a:r>
                        <a:rPr lang="en-US" dirty="0"/>
                        <a:t>Preservation</a:t>
                      </a:r>
                    </a:p>
                  </a:txBody>
                  <a:tcPr/>
                </a:tc>
                <a:tc>
                  <a:txBody>
                    <a:bodyPr/>
                    <a:lstStyle/>
                    <a:p>
                      <a:r>
                        <a:rPr lang="en-US" dirty="0"/>
                        <a:t>Reservation Woods</a:t>
                      </a:r>
                    </a:p>
                  </a:txBody>
                  <a:tcPr/>
                </a:tc>
                <a:tc>
                  <a:txBody>
                    <a:bodyPr/>
                    <a:lstStyle/>
                    <a:p>
                      <a:r>
                        <a:rPr lang="en-US" dirty="0"/>
                        <a:t>2,082</a:t>
                      </a:r>
                    </a:p>
                  </a:txBody>
                  <a:tcPr/>
                </a:tc>
                <a:tc>
                  <a:txBody>
                    <a:bodyPr/>
                    <a:lstStyle/>
                    <a:p>
                      <a:r>
                        <a:rPr lang="en-US" dirty="0"/>
                        <a:t>$70,788</a:t>
                      </a:r>
                    </a:p>
                  </a:txBody>
                  <a:tcPr/>
                </a:tc>
                <a:extLst>
                  <a:ext uri="{0D108BD9-81ED-4DB2-BD59-A6C34878D82A}">
                    <a16:rowId xmlns:a16="http://schemas.microsoft.com/office/drawing/2014/main" val="303080034"/>
                  </a:ext>
                </a:extLst>
              </a:tr>
              <a:tr h="627029">
                <a:tc>
                  <a:txBody>
                    <a:bodyPr/>
                    <a:lstStyle/>
                    <a:p>
                      <a:r>
                        <a:rPr lang="en-US" dirty="0"/>
                        <a:t>Natural Land Institute</a:t>
                      </a:r>
                    </a:p>
                  </a:txBody>
                  <a:tcPr/>
                </a:tc>
                <a:tc>
                  <a:txBody>
                    <a:bodyPr/>
                    <a:lstStyle/>
                    <a:p>
                      <a:r>
                        <a:rPr lang="en-US" dirty="0"/>
                        <a:t>Preservation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Fitzgerald Road</a:t>
                      </a:r>
                    </a:p>
                  </a:txBody>
                  <a:tcPr/>
                </a:tc>
                <a:tc>
                  <a:txBody>
                    <a:bodyPr/>
                    <a:lstStyle/>
                    <a:p>
                      <a:r>
                        <a:rPr lang="en-US" dirty="0"/>
                        <a:t>3,230</a:t>
                      </a:r>
                    </a:p>
                  </a:txBody>
                  <a:tcPr/>
                </a:tc>
                <a:tc>
                  <a:txBody>
                    <a:bodyPr/>
                    <a:lstStyle/>
                    <a:p>
                      <a:r>
                        <a:rPr lang="en-US" dirty="0"/>
                        <a:t>$109,820</a:t>
                      </a:r>
                    </a:p>
                  </a:txBody>
                  <a:tcPr/>
                </a:tc>
                <a:extLst>
                  <a:ext uri="{0D108BD9-81ED-4DB2-BD59-A6C34878D82A}">
                    <a16:rowId xmlns:a16="http://schemas.microsoft.com/office/drawing/2014/main" val="1577922439"/>
                  </a:ext>
                </a:extLst>
              </a:tr>
            </a:tbl>
          </a:graphicData>
        </a:graphic>
      </p:graphicFrame>
    </p:spTree>
    <p:extLst>
      <p:ext uri="{BB962C8B-B14F-4D97-AF65-F5344CB8AC3E}">
        <p14:creationId xmlns:p14="http://schemas.microsoft.com/office/powerpoint/2010/main" val="2468055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310" t="27195" r="22024" b="26823"/>
          <a:stretch/>
        </p:blipFill>
        <p:spPr>
          <a:xfrm>
            <a:off x="493485" y="304799"/>
            <a:ext cx="6249880" cy="6270171"/>
          </a:xfrm>
          <a:prstGeom prst="rect">
            <a:avLst/>
          </a:prstGeom>
        </p:spPr>
      </p:pic>
      <p:pic>
        <p:nvPicPr>
          <p:cNvPr id="4" name="Picture 3"/>
          <p:cNvPicPr>
            <a:picLocks noChangeAspect="1"/>
          </p:cNvPicPr>
          <p:nvPr/>
        </p:nvPicPr>
        <p:blipFill rotWithShape="1">
          <a:blip r:embed="rId3"/>
          <a:srcRect l="18542" t="18490" b="12109"/>
          <a:stretch/>
        </p:blipFill>
        <p:spPr>
          <a:xfrm>
            <a:off x="7264400" y="349643"/>
            <a:ext cx="4533900" cy="3090241"/>
          </a:xfrm>
          <a:prstGeom prst="rect">
            <a:avLst/>
          </a:prstGeom>
        </p:spPr>
      </p:pic>
      <p:sp>
        <p:nvSpPr>
          <p:cNvPr id="5" name="Rectangle 4"/>
          <p:cNvSpPr/>
          <p:nvPr/>
        </p:nvSpPr>
        <p:spPr>
          <a:xfrm>
            <a:off x="1914525" y="2109788"/>
            <a:ext cx="657225" cy="347662"/>
          </a:xfrm>
          <a:prstGeom prst="rect">
            <a:avLst/>
          </a:prstGeom>
          <a:noFill/>
          <a:ln w="317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9837" y="3860727"/>
            <a:ext cx="2283026" cy="1473273"/>
          </a:xfrm>
          <a:prstGeom prst="rect">
            <a:avLst/>
          </a:prstGeom>
        </p:spPr>
      </p:pic>
      <p:sp>
        <p:nvSpPr>
          <p:cNvPr id="7" name="TextBox 6"/>
          <p:cNvSpPr txBox="1"/>
          <p:nvPr/>
        </p:nvSpPr>
        <p:spPr>
          <a:xfrm>
            <a:off x="7620955" y="5502728"/>
            <a:ext cx="3889719" cy="830997"/>
          </a:xfrm>
          <a:prstGeom prst="rect">
            <a:avLst/>
          </a:prstGeom>
          <a:noFill/>
        </p:spPr>
        <p:txBody>
          <a:bodyPr wrap="none" rtlCol="0">
            <a:spAutoFit/>
          </a:bodyPr>
          <a:lstStyle/>
          <a:p>
            <a:r>
              <a:rPr lang="en-US" sz="2400" dirty="0" smtClean="0"/>
              <a:t>Case Study 1: Fox River Bluffs </a:t>
            </a:r>
          </a:p>
          <a:p>
            <a:r>
              <a:rPr lang="en-US" sz="2400" dirty="0" smtClean="0"/>
              <a:t>Cropland Conversion Project</a:t>
            </a:r>
            <a:endParaRPr lang="en-US" sz="2400" dirty="0"/>
          </a:p>
        </p:txBody>
      </p:sp>
      <p:sp>
        <p:nvSpPr>
          <p:cNvPr id="3" name="Rectangle 2"/>
          <p:cNvSpPr/>
          <p:nvPr/>
        </p:nvSpPr>
        <p:spPr>
          <a:xfrm>
            <a:off x="4864100" y="2457450"/>
            <a:ext cx="228600" cy="234950"/>
          </a:xfrm>
          <a:prstGeom prst="rect">
            <a:avLst/>
          </a:prstGeom>
          <a:noFill/>
          <a:ln w="317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254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119" t="18840" r="40238" b="4651"/>
          <a:stretch/>
        </p:blipFill>
        <p:spPr>
          <a:xfrm>
            <a:off x="4005941" y="931057"/>
            <a:ext cx="3802744" cy="5871268"/>
          </a:xfrm>
          <a:prstGeom prst="rect">
            <a:avLst/>
          </a:prstGeom>
        </p:spPr>
      </p:pic>
      <p:pic>
        <p:nvPicPr>
          <p:cNvPr id="3" name="Picture 2"/>
          <p:cNvPicPr>
            <a:picLocks noChangeAspect="1"/>
          </p:cNvPicPr>
          <p:nvPr/>
        </p:nvPicPr>
        <p:blipFill rotWithShape="1">
          <a:blip r:embed="rId3"/>
          <a:srcRect l="29534" t="18266" r="33429" b="12388"/>
          <a:stretch/>
        </p:blipFill>
        <p:spPr>
          <a:xfrm>
            <a:off x="7972881" y="975877"/>
            <a:ext cx="3856261" cy="5776223"/>
          </a:xfrm>
          <a:prstGeom prst="rect">
            <a:avLst/>
          </a:prstGeom>
        </p:spPr>
      </p:pic>
      <p:pic>
        <p:nvPicPr>
          <p:cNvPr id="5" name="Picture 4"/>
          <p:cNvPicPr>
            <a:picLocks noChangeAspect="1"/>
          </p:cNvPicPr>
          <p:nvPr/>
        </p:nvPicPr>
        <p:blipFill rotWithShape="1">
          <a:blip r:embed="rId4"/>
          <a:srcRect l="53333" t="17968" r="10833" b="12687"/>
          <a:stretch/>
        </p:blipFill>
        <p:spPr>
          <a:xfrm>
            <a:off x="159658" y="975876"/>
            <a:ext cx="3744685" cy="5797421"/>
          </a:xfrm>
          <a:prstGeom prst="rect">
            <a:avLst/>
          </a:prstGeom>
        </p:spPr>
      </p:pic>
      <p:pic>
        <p:nvPicPr>
          <p:cNvPr id="6" name="Picture 5"/>
          <p:cNvPicPr>
            <a:picLocks noChangeAspect="1"/>
          </p:cNvPicPr>
          <p:nvPr/>
        </p:nvPicPr>
        <p:blipFill rotWithShape="1">
          <a:blip r:embed="rId5"/>
          <a:srcRect b="93228"/>
          <a:stretch/>
        </p:blipFill>
        <p:spPr>
          <a:xfrm>
            <a:off x="2355609" y="114303"/>
            <a:ext cx="7103407" cy="796257"/>
          </a:xfrm>
          <a:prstGeom prst="rect">
            <a:avLst/>
          </a:prstGeom>
        </p:spPr>
      </p:pic>
      <p:sp>
        <p:nvSpPr>
          <p:cNvPr id="7" name="TextBox 6"/>
          <p:cNvSpPr txBox="1"/>
          <p:nvPr/>
        </p:nvSpPr>
        <p:spPr>
          <a:xfrm>
            <a:off x="1705628" y="596461"/>
            <a:ext cx="652743" cy="369332"/>
          </a:xfrm>
          <a:prstGeom prst="rect">
            <a:avLst/>
          </a:prstGeom>
          <a:noFill/>
        </p:spPr>
        <p:txBody>
          <a:bodyPr wrap="none" rtlCol="0">
            <a:spAutoFit/>
          </a:bodyPr>
          <a:lstStyle/>
          <a:p>
            <a:r>
              <a:rPr lang="en-US" dirty="0" smtClean="0"/>
              <a:t>1939</a:t>
            </a:r>
            <a:endParaRPr lang="en-US" dirty="0"/>
          </a:p>
        </p:txBody>
      </p:sp>
      <p:sp>
        <p:nvSpPr>
          <p:cNvPr id="9" name="TextBox 8"/>
          <p:cNvSpPr txBox="1"/>
          <p:nvPr/>
        </p:nvSpPr>
        <p:spPr>
          <a:xfrm>
            <a:off x="9782625" y="594383"/>
            <a:ext cx="652743" cy="369332"/>
          </a:xfrm>
          <a:prstGeom prst="rect">
            <a:avLst/>
          </a:prstGeom>
          <a:noFill/>
        </p:spPr>
        <p:txBody>
          <a:bodyPr wrap="none" rtlCol="0">
            <a:spAutoFit/>
          </a:bodyPr>
          <a:lstStyle/>
          <a:p>
            <a:r>
              <a:rPr lang="en-US" dirty="0" smtClean="0"/>
              <a:t>2022</a:t>
            </a:r>
            <a:endParaRPr lang="en-US" dirty="0"/>
          </a:p>
        </p:txBody>
      </p:sp>
    </p:spTree>
    <p:extLst>
      <p:ext uri="{BB962C8B-B14F-4D97-AF65-F5344CB8AC3E}">
        <p14:creationId xmlns:p14="http://schemas.microsoft.com/office/powerpoint/2010/main" val="715297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79" t="35166" r="40402" b="36739"/>
          <a:stretch/>
        </p:blipFill>
        <p:spPr>
          <a:xfrm>
            <a:off x="293914" y="3918857"/>
            <a:ext cx="6823063" cy="2694214"/>
          </a:xfrm>
          <a:prstGeom prst="rect">
            <a:avLst/>
          </a:prstGeom>
        </p:spPr>
      </p:pic>
      <p:pic>
        <p:nvPicPr>
          <p:cNvPr id="3" name="Picture 2"/>
          <p:cNvPicPr>
            <a:picLocks noChangeAspect="1"/>
          </p:cNvPicPr>
          <p:nvPr/>
        </p:nvPicPr>
        <p:blipFill rotWithShape="1">
          <a:blip r:embed="rId3"/>
          <a:srcRect l="2144" t="31752" r="50446" b="23048"/>
          <a:stretch/>
        </p:blipFill>
        <p:spPr>
          <a:xfrm>
            <a:off x="1240970" y="203968"/>
            <a:ext cx="4748572" cy="3621791"/>
          </a:xfrm>
          <a:prstGeom prst="rect">
            <a:avLst/>
          </a:prstGeom>
        </p:spPr>
      </p:pic>
      <p:pic>
        <p:nvPicPr>
          <p:cNvPr id="4" name="Picture 3"/>
          <p:cNvPicPr>
            <a:picLocks noChangeAspect="1"/>
          </p:cNvPicPr>
          <p:nvPr/>
        </p:nvPicPr>
        <p:blipFill rotWithShape="1">
          <a:blip r:embed="rId4"/>
          <a:srcRect l="63898"/>
          <a:stretch/>
        </p:blipFill>
        <p:spPr>
          <a:xfrm>
            <a:off x="7021286" y="122324"/>
            <a:ext cx="5045710" cy="6665489"/>
          </a:xfrm>
          <a:prstGeom prst="rect">
            <a:avLst/>
          </a:prstGeom>
        </p:spPr>
      </p:pic>
    </p:spTree>
    <p:extLst>
      <p:ext uri="{BB962C8B-B14F-4D97-AF65-F5344CB8AC3E}">
        <p14:creationId xmlns:p14="http://schemas.microsoft.com/office/powerpoint/2010/main" val="3888301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77" t="27065" r="64374" b="18861"/>
          <a:stretch/>
        </p:blipFill>
        <p:spPr>
          <a:xfrm>
            <a:off x="0" y="0"/>
            <a:ext cx="5286818" cy="6858000"/>
          </a:xfrm>
          <a:prstGeom prst="rect">
            <a:avLst/>
          </a:prstGeom>
        </p:spPr>
      </p:pic>
      <p:pic>
        <p:nvPicPr>
          <p:cNvPr id="3" name="Picture 2"/>
          <p:cNvPicPr>
            <a:picLocks noChangeAspect="1"/>
          </p:cNvPicPr>
          <p:nvPr/>
        </p:nvPicPr>
        <p:blipFill rotWithShape="1">
          <a:blip r:embed="rId3"/>
          <a:srcRect l="43482" t="12534" b="11605"/>
          <a:stretch/>
        </p:blipFill>
        <p:spPr>
          <a:xfrm>
            <a:off x="5288311" y="816428"/>
            <a:ext cx="6903689" cy="5225143"/>
          </a:xfrm>
          <a:prstGeom prst="rect">
            <a:avLst/>
          </a:prstGeom>
        </p:spPr>
      </p:pic>
    </p:spTree>
    <p:extLst>
      <p:ext uri="{BB962C8B-B14F-4D97-AF65-F5344CB8AC3E}">
        <p14:creationId xmlns:p14="http://schemas.microsoft.com/office/powerpoint/2010/main" val="4291207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07" t="32422" r="20714" b="26060"/>
          <a:stretch/>
        </p:blipFill>
        <p:spPr>
          <a:xfrm>
            <a:off x="0" y="783771"/>
            <a:ext cx="12192000" cy="5213131"/>
          </a:xfrm>
          <a:prstGeom prst="rect">
            <a:avLst/>
          </a:prstGeom>
        </p:spPr>
      </p:pic>
    </p:spTree>
    <p:extLst>
      <p:ext uri="{BB962C8B-B14F-4D97-AF65-F5344CB8AC3E}">
        <p14:creationId xmlns:p14="http://schemas.microsoft.com/office/powerpoint/2010/main" val="823764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976" y="297179"/>
            <a:ext cx="4641410" cy="619506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1029" b="32882"/>
          <a:stretch/>
        </p:blipFill>
        <p:spPr>
          <a:xfrm rot="5400000">
            <a:off x="3519039" y="2091690"/>
            <a:ext cx="6195060" cy="260604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1630" b="7038"/>
          <a:stretch/>
        </p:blipFill>
        <p:spPr>
          <a:xfrm rot="5400000">
            <a:off x="6964716" y="1505216"/>
            <a:ext cx="6195061" cy="3778987"/>
          </a:xfrm>
          <a:prstGeom prst="rect">
            <a:avLst/>
          </a:prstGeom>
        </p:spPr>
      </p:pic>
    </p:spTree>
    <p:extLst>
      <p:ext uri="{BB962C8B-B14F-4D97-AF65-F5344CB8AC3E}">
        <p14:creationId xmlns:p14="http://schemas.microsoft.com/office/powerpoint/2010/main" val="3729029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74" t="26897" r="21383" b="18861"/>
          <a:stretch/>
        </p:blipFill>
        <p:spPr>
          <a:xfrm>
            <a:off x="-130627" y="-620486"/>
            <a:ext cx="12191998" cy="6858000"/>
          </a:xfrm>
          <a:prstGeom prst="rect">
            <a:avLst/>
          </a:prstGeom>
        </p:spPr>
      </p:pic>
    </p:spTree>
    <p:extLst>
      <p:ext uri="{BB962C8B-B14F-4D97-AF65-F5344CB8AC3E}">
        <p14:creationId xmlns:p14="http://schemas.microsoft.com/office/powerpoint/2010/main" val="4039501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956" t="17187" r="38258" b="14174"/>
          <a:stretch/>
        </p:blipFill>
        <p:spPr>
          <a:xfrm>
            <a:off x="6874329" y="389144"/>
            <a:ext cx="4784271" cy="6287022"/>
          </a:xfrm>
          <a:prstGeom prst="rect">
            <a:avLst/>
          </a:prstGeom>
        </p:spPr>
      </p:pic>
      <p:pic>
        <p:nvPicPr>
          <p:cNvPr id="3" name="Picture 2"/>
          <p:cNvPicPr>
            <a:picLocks noChangeAspect="1"/>
          </p:cNvPicPr>
          <p:nvPr/>
        </p:nvPicPr>
        <p:blipFill rotWithShape="1">
          <a:blip r:embed="rId3"/>
          <a:srcRect t="45360" r="58053" b="20091"/>
          <a:stretch/>
        </p:blipFill>
        <p:spPr>
          <a:xfrm>
            <a:off x="657978" y="893046"/>
            <a:ext cx="4877406" cy="5279217"/>
          </a:xfrm>
          <a:prstGeom prst="rect">
            <a:avLst/>
          </a:prstGeom>
        </p:spPr>
      </p:pic>
    </p:spTree>
    <p:extLst>
      <p:ext uri="{BB962C8B-B14F-4D97-AF65-F5344CB8AC3E}">
        <p14:creationId xmlns:p14="http://schemas.microsoft.com/office/powerpoint/2010/main" val="451429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396" t="32552" r="42500" b="23307"/>
          <a:stretch/>
        </p:blipFill>
        <p:spPr>
          <a:xfrm>
            <a:off x="345439" y="492760"/>
            <a:ext cx="7312667" cy="5725160"/>
          </a:xfrm>
          <a:prstGeom prst="rect">
            <a:avLst/>
          </a:prstGeom>
        </p:spPr>
      </p:pic>
    </p:spTree>
    <p:extLst>
      <p:ext uri="{BB962C8B-B14F-4D97-AF65-F5344CB8AC3E}">
        <p14:creationId xmlns:p14="http://schemas.microsoft.com/office/powerpoint/2010/main" val="3712796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716" y="0"/>
            <a:ext cx="6762307" cy="6771084"/>
          </a:xfrm>
          <a:prstGeom prst="rect">
            <a:avLst/>
          </a:prstGeom>
        </p:spPr>
        <p:txBody>
          <a:bodyPr wrap="square">
            <a:spAutoFit/>
          </a:bodyPr>
          <a:lstStyle/>
          <a:p>
            <a:pPr>
              <a:lnSpc>
                <a:spcPct val="150000"/>
              </a:lnSpc>
            </a:pPr>
            <a:r>
              <a:rPr lang="en-US" sz="2800" b="1" dirty="0" smtClean="0">
                <a:solidFill>
                  <a:prstClr val="black"/>
                </a:solidFill>
              </a:rPr>
              <a:t>What to </a:t>
            </a:r>
            <a:r>
              <a:rPr lang="en-US" sz="2800" b="1" dirty="0" smtClean="0">
                <a:solidFill>
                  <a:prstClr val="black"/>
                </a:solidFill>
              </a:rPr>
              <a:t>expect…</a:t>
            </a:r>
            <a:endParaRPr lang="en-US" sz="2800" b="1" dirty="0" smtClean="0">
              <a:solidFill>
                <a:prstClr val="black"/>
              </a:solidFill>
            </a:endParaRPr>
          </a:p>
          <a:p>
            <a:r>
              <a:rPr lang="en-US" sz="2800" dirty="0" smtClean="0">
                <a:solidFill>
                  <a:prstClr val="black"/>
                </a:solidFill>
              </a:rPr>
              <a:t>City Forest Credits and </a:t>
            </a:r>
            <a:br>
              <a:rPr lang="en-US" sz="2800" dirty="0" smtClean="0">
                <a:solidFill>
                  <a:prstClr val="black"/>
                </a:solidFill>
              </a:rPr>
            </a:br>
            <a:r>
              <a:rPr lang="en-US" sz="2800" dirty="0" smtClean="0">
                <a:solidFill>
                  <a:prstClr val="black"/>
                </a:solidFill>
              </a:rPr>
              <a:t>Chicago Region Forest Credits overview</a:t>
            </a:r>
          </a:p>
          <a:p>
            <a:pPr>
              <a:lnSpc>
                <a:spcPct val="150000"/>
              </a:lnSpc>
            </a:pPr>
            <a:r>
              <a:rPr lang="en-US" sz="2800" u="sng" dirty="0" smtClean="0">
                <a:solidFill>
                  <a:prstClr val="black"/>
                </a:solidFill>
              </a:rPr>
              <a:t>Case Study – Planting Project</a:t>
            </a:r>
          </a:p>
          <a:p>
            <a:r>
              <a:rPr lang="en-US" sz="2800" dirty="0" smtClean="0">
                <a:solidFill>
                  <a:prstClr val="black"/>
                </a:solidFill>
              </a:rPr>
              <a:t>Fox River Bluffs Forest Preserve Cropland Conversion</a:t>
            </a:r>
          </a:p>
          <a:p>
            <a:pPr>
              <a:lnSpc>
                <a:spcPct val="150000"/>
              </a:lnSpc>
            </a:pPr>
            <a:r>
              <a:rPr lang="en-US" sz="2800" u="sng" dirty="0" smtClean="0">
                <a:solidFill>
                  <a:prstClr val="black"/>
                </a:solidFill>
              </a:rPr>
              <a:t>Case Studies – Land Conservation</a:t>
            </a:r>
          </a:p>
          <a:p>
            <a:r>
              <a:rPr lang="en-US" sz="2800" dirty="0">
                <a:solidFill>
                  <a:prstClr val="black"/>
                </a:solidFill>
              </a:rPr>
              <a:t>Fitzgerald Road</a:t>
            </a:r>
          </a:p>
          <a:p>
            <a:r>
              <a:rPr lang="en-US" sz="2800" dirty="0" smtClean="0">
                <a:solidFill>
                  <a:prstClr val="black"/>
                </a:solidFill>
              </a:rPr>
              <a:t>Reservation Woods Acquisition Project</a:t>
            </a:r>
          </a:p>
          <a:p>
            <a:r>
              <a:rPr lang="en-US" sz="2800" dirty="0" smtClean="0">
                <a:solidFill>
                  <a:prstClr val="black"/>
                </a:solidFill>
              </a:rPr>
              <a:t>Crowley Oaks</a:t>
            </a:r>
          </a:p>
          <a:p>
            <a:endParaRPr lang="en-US" sz="2800" dirty="0">
              <a:solidFill>
                <a:prstClr val="black"/>
              </a:solidFill>
            </a:endParaRPr>
          </a:p>
          <a:p>
            <a:r>
              <a:rPr lang="en-US" sz="2800" dirty="0" smtClean="0">
                <a:solidFill>
                  <a:prstClr val="black"/>
                </a:solidFill>
              </a:rPr>
              <a:t>Why sell carbon credits?</a:t>
            </a:r>
          </a:p>
          <a:p>
            <a:endParaRPr lang="en-US" sz="2800" dirty="0">
              <a:solidFill>
                <a:prstClr val="black"/>
              </a:solidFill>
            </a:endParaRPr>
          </a:p>
          <a:p>
            <a:r>
              <a:rPr lang="en-US" sz="2800" dirty="0" smtClean="0">
                <a:solidFill>
                  <a:prstClr val="black"/>
                </a:solidFill>
              </a:rPr>
              <a:t>Q&amp;A</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5953" y="351844"/>
            <a:ext cx="4306185" cy="5741580"/>
          </a:xfrm>
          <a:prstGeom prst="rect">
            <a:avLst/>
          </a:prstGeom>
        </p:spPr>
      </p:pic>
    </p:spTree>
    <p:extLst>
      <p:ext uri="{BB962C8B-B14F-4D97-AF65-F5344CB8AC3E}">
        <p14:creationId xmlns:p14="http://schemas.microsoft.com/office/powerpoint/2010/main" val="2053514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687" t="6189" b="3559"/>
          <a:stretch/>
        </p:blipFill>
        <p:spPr>
          <a:xfrm>
            <a:off x="163284" y="722542"/>
            <a:ext cx="6008916" cy="5269035"/>
          </a:xfrm>
          <a:prstGeom prst="rect">
            <a:avLst/>
          </a:prstGeom>
        </p:spPr>
      </p:pic>
      <p:pic>
        <p:nvPicPr>
          <p:cNvPr id="3" name="Picture 2"/>
          <p:cNvPicPr>
            <a:picLocks noChangeAspect="1"/>
          </p:cNvPicPr>
          <p:nvPr/>
        </p:nvPicPr>
        <p:blipFill rotWithShape="1">
          <a:blip r:embed="rId3"/>
          <a:srcRect l="27732" t="10939" b="3778"/>
          <a:stretch/>
        </p:blipFill>
        <p:spPr>
          <a:xfrm>
            <a:off x="6411589" y="722541"/>
            <a:ext cx="5573584" cy="5269035"/>
          </a:xfrm>
          <a:prstGeom prst="rect">
            <a:avLst/>
          </a:prstGeom>
        </p:spPr>
      </p:pic>
    </p:spTree>
    <p:extLst>
      <p:ext uri="{BB962C8B-B14F-4D97-AF65-F5344CB8AC3E}">
        <p14:creationId xmlns:p14="http://schemas.microsoft.com/office/powerpoint/2010/main" val="6258549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2075" y="923925"/>
            <a:ext cx="6578600" cy="49339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65825" y="923925"/>
            <a:ext cx="6578600" cy="4933950"/>
          </a:xfrm>
          <a:prstGeom prst="rect">
            <a:avLst/>
          </a:prstGeom>
        </p:spPr>
      </p:pic>
    </p:spTree>
    <p:extLst>
      <p:ext uri="{BB962C8B-B14F-4D97-AF65-F5344CB8AC3E}">
        <p14:creationId xmlns:p14="http://schemas.microsoft.com/office/powerpoint/2010/main" val="3586025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667" t="6771" r="30521" b="4427"/>
          <a:stretch/>
        </p:blipFill>
        <p:spPr>
          <a:xfrm>
            <a:off x="241299" y="152400"/>
            <a:ext cx="4401891" cy="6540500"/>
          </a:xfrm>
          <a:prstGeom prst="rect">
            <a:avLst/>
          </a:prstGeom>
        </p:spPr>
      </p:pic>
      <p:pic>
        <p:nvPicPr>
          <p:cNvPr id="3" name="Picture 2"/>
          <p:cNvPicPr>
            <a:picLocks noChangeAspect="1"/>
          </p:cNvPicPr>
          <p:nvPr/>
        </p:nvPicPr>
        <p:blipFill>
          <a:blip r:embed="rId3"/>
          <a:stretch>
            <a:fillRect/>
          </a:stretch>
        </p:blipFill>
        <p:spPr>
          <a:xfrm>
            <a:off x="4965700" y="2885281"/>
            <a:ext cx="6769100" cy="3807619"/>
          </a:xfrm>
          <a:prstGeom prst="rect">
            <a:avLst/>
          </a:prstGeom>
        </p:spPr>
      </p:pic>
    </p:spTree>
    <p:extLst>
      <p:ext uri="{BB962C8B-B14F-4D97-AF65-F5344CB8AC3E}">
        <p14:creationId xmlns:p14="http://schemas.microsoft.com/office/powerpoint/2010/main" val="7806294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5410" y="177800"/>
            <a:ext cx="4918000" cy="6362700"/>
          </a:xfrm>
          <a:prstGeom prst="rect">
            <a:avLst/>
          </a:prstGeom>
        </p:spPr>
      </p:pic>
      <p:pic>
        <p:nvPicPr>
          <p:cNvPr id="3" name="Picture 2"/>
          <p:cNvPicPr>
            <a:picLocks noChangeAspect="1"/>
          </p:cNvPicPr>
          <p:nvPr/>
        </p:nvPicPr>
        <p:blipFill>
          <a:blip r:embed="rId3"/>
          <a:stretch>
            <a:fillRect/>
          </a:stretch>
        </p:blipFill>
        <p:spPr>
          <a:xfrm>
            <a:off x="6862602" y="177800"/>
            <a:ext cx="4918000" cy="6362700"/>
          </a:xfrm>
          <a:prstGeom prst="rect">
            <a:avLst/>
          </a:prstGeom>
        </p:spPr>
      </p:pic>
    </p:spTree>
    <p:extLst>
      <p:ext uri="{BB962C8B-B14F-4D97-AF65-F5344CB8AC3E}">
        <p14:creationId xmlns:p14="http://schemas.microsoft.com/office/powerpoint/2010/main" val="13673441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314" t="15062" r="35814" b="10810"/>
          <a:stretch/>
        </p:blipFill>
        <p:spPr>
          <a:xfrm>
            <a:off x="127592" y="95694"/>
            <a:ext cx="5082801" cy="6570921"/>
          </a:xfrm>
          <a:prstGeom prst="rect">
            <a:avLst/>
          </a:prstGeom>
        </p:spPr>
      </p:pic>
      <p:pic>
        <p:nvPicPr>
          <p:cNvPr id="5" name="Picture 4"/>
          <p:cNvPicPr>
            <a:picLocks noChangeAspect="1"/>
          </p:cNvPicPr>
          <p:nvPr/>
        </p:nvPicPr>
        <p:blipFill rotWithShape="1">
          <a:blip r:embed="rId3"/>
          <a:srcRect l="19361" t="29016" r="39301" b="17133"/>
          <a:stretch/>
        </p:blipFill>
        <p:spPr>
          <a:xfrm>
            <a:off x="5561047" y="255181"/>
            <a:ext cx="6151860" cy="6411433"/>
          </a:xfrm>
          <a:prstGeom prst="rect">
            <a:avLst/>
          </a:prstGeom>
        </p:spPr>
      </p:pic>
      <p:sp>
        <p:nvSpPr>
          <p:cNvPr id="4" name="Rectangle 3"/>
          <p:cNvSpPr/>
          <p:nvPr/>
        </p:nvSpPr>
        <p:spPr>
          <a:xfrm>
            <a:off x="5819349" y="4614529"/>
            <a:ext cx="4451702" cy="2126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413000" y="2734823"/>
            <a:ext cx="3148047" cy="646331"/>
          </a:xfrm>
          <a:prstGeom prst="rect">
            <a:avLst/>
          </a:prstGeom>
          <a:solidFill>
            <a:srgbClr val="FF0000"/>
          </a:solidFill>
        </p:spPr>
        <p:txBody>
          <a:bodyPr wrap="square" rtlCol="0">
            <a:spAutoFit/>
          </a:bodyPr>
          <a:lstStyle/>
          <a:p>
            <a:r>
              <a:rPr lang="en-US" b="1" dirty="0" smtClean="0"/>
              <a:t>Hoover Forest Preserve Study </a:t>
            </a:r>
          </a:p>
          <a:p>
            <a:r>
              <a:rPr lang="en-US" b="1" dirty="0" smtClean="0"/>
              <a:t>21.2 tons carbon/acre</a:t>
            </a:r>
            <a:endParaRPr lang="en-US" b="1" dirty="0"/>
          </a:p>
        </p:txBody>
      </p:sp>
      <p:cxnSp>
        <p:nvCxnSpPr>
          <p:cNvPr id="7" name="Straight Arrow Connector 6"/>
          <p:cNvCxnSpPr/>
          <p:nvPr/>
        </p:nvCxnSpPr>
        <p:spPr>
          <a:xfrm>
            <a:off x="5448530" y="3136900"/>
            <a:ext cx="1687056" cy="14776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6952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6798" t="14378" b="4380"/>
          <a:stretch/>
        </p:blipFill>
        <p:spPr>
          <a:xfrm>
            <a:off x="888999" y="317499"/>
            <a:ext cx="10836597" cy="6248401"/>
          </a:xfrm>
          <a:prstGeom prst="rect">
            <a:avLst/>
          </a:prstGeom>
        </p:spPr>
      </p:pic>
    </p:spTree>
    <p:extLst>
      <p:ext uri="{BB962C8B-B14F-4D97-AF65-F5344CB8AC3E}">
        <p14:creationId xmlns:p14="http://schemas.microsoft.com/office/powerpoint/2010/main" val="1450084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6730"/>
          <a:stretch/>
        </p:blipFill>
        <p:spPr>
          <a:xfrm>
            <a:off x="372367" y="144116"/>
            <a:ext cx="11442680" cy="6586883"/>
          </a:xfrm>
          <a:prstGeom prst="rect">
            <a:avLst/>
          </a:prstGeom>
        </p:spPr>
      </p:pic>
    </p:spTree>
    <p:extLst>
      <p:ext uri="{BB962C8B-B14F-4D97-AF65-F5344CB8AC3E}">
        <p14:creationId xmlns:p14="http://schemas.microsoft.com/office/powerpoint/2010/main" val="40664114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4084884" y="320676"/>
            <a:ext cx="3593174" cy="1173770"/>
          </a:xfrm>
          <a:prstGeom prst="rect">
            <a:avLst/>
          </a:prstGeom>
        </p:spPr>
      </p:pic>
      <p:pic>
        <p:nvPicPr>
          <p:cNvPr id="3" name="Picture 2"/>
          <p:cNvPicPr>
            <a:picLocks noChangeAspect="1"/>
          </p:cNvPicPr>
          <p:nvPr/>
        </p:nvPicPr>
        <p:blipFill rotWithShape="1">
          <a:blip r:embed="rId4"/>
          <a:srcRect l="11787" t="26897" r="28690" b="20871"/>
          <a:stretch/>
        </p:blipFill>
        <p:spPr>
          <a:xfrm>
            <a:off x="2390785" y="1831237"/>
            <a:ext cx="6981372" cy="4900924"/>
          </a:xfrm>
          <a:prstGeom prst="rect">
            <a:avLst/>
          </a:prstGeom>
        </p:spPr>
      </p:pic>
    </p:spTree>
    <p:extLst>
      <p:ext uri="{BB962C8B-B14F-4D97-AF65-F5344CB8AC3E}">
        <p14:creationId xmlns:p14="http://schemas.microsoft.com/office/powerpoint/2010/main" val="32348956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3213" y="9525"/>
            <a:ext cx="7306428" cy="5674303"/>
          </a:xfrm>
          <a:prstGeom prst="rect">
            <a:avLst/>
          </a:prstGeom>
        </p:spPr>
      </p:pic>
      <p:sp>
        <p:nvSpPr>
          <p:cNvPr id="2" name="Title 1"/>
          <p:cNvSpPr>
            <a:spLocks noGrp="1"/>
          </p:cNvSpPr>
          <p:nvPr>
            <p:ph type="ctrTitle"/>
          </p:nvPr>
        </p:nvSpPr>
        <p:spPr>
          <a:xfrm>
            <a:off x="2503213" y="553792"/>
            <a:ext cx="7306428" cy="2956171"/>
          </a:xfrm>
        </p:spPr>
        <p:txBody>
          <a:bodyPr>
            <a:normAutofit fontScale="90000"/>
          </a:bodyPr>
          <a:lstStyle/>
          <a:p>
            <a:pPr>
              <a:lnSpc>
                <a:spcPct val="100000"/>
              </a:lnSpc>
            </a:pPr>
            <a:r>
              <a:rPr lang="en-US" b="1" dirty="0" smtClean="0">
                <a:solidFill>
                  <a:schemeClr val="bg1"/>
                </a:solidFill>
              </a:rPr>
              <a:t>City Forest Credits</a:t>
            </a:r>
            <a:br>
              <a:rPr lang="en-US" b="1" dirty="0" smtClean="0">
                <a:solidFill>
                  <a:schemeClr val="bg1"/>
                </a:solidFill>
              </a:rPr>
            </a:br>
            <a:r>
              <a:rPr lang="en-US" b="1" dirty="0" smtClean="0">
                <a:solidFill>
                  <a:schemeClr val="bg1"/>
                </a:solidFill>
              </a:rPr>
              <a:t>Case Study</a:t>
            </a:r>
            <a:br>
              <a:rPr lang="en-US" b="1" dirty="0" smtClean="0">
                <a:solidFill>
                  <a:schemeClr val="bg1"/>
                </a:solidFill>
              </a:rPr>
            </a:br>
            <a:r>
              <a:rPr lang="en-US" sz="1800" b="1" i="1" dirty="0">
                <a:solidFill>
                  <a:schemeClr val="bg1"/>
                </a:solidFill>
                <a:latin typeface="Segoe UI" panose="020B0502040204020203" pitchFamily="34" charset="0"/>
              </a:rPr>
              <a:t>This project is part of the Chicago Region Carbon Program (CRCP) </a:t>
            </a:r>
            <a:r>
              <a:rPr lang="en-US" sz="1800" b="1" i="1" dirty="0" smtClean="0">
                <a:solidFill>
                  <a:schemeClr val="bg1"/>
                </a:solidFill>
                <a:latin typeface="Segoe UI" panose="020B0502040204020203" pitchFamily="34" charset="0"/>
              </a:rPr>
              <a:t>supervised </a:t>
            </a:r>
            <a:r>
              <a:rPr lang="en-US" sz="1800" b="1" i="1" dirty="0">
                <a:solidFill>
                  <a:schemeClr val="bg1"/>
                </a:solidFill>
                <a:latin typeface="Segoe UI" panose="020B0502040204020203" pitchFamily="34" charset="0"/>
              </a:rPr>
              <a:t>by the Chicago Region Trees Initiative.</a:t>
            </a:r>
            <a:r>
              <a:rPr lang="en-US" b="1" i="1" dirty="0">
                <a:solidFill>
                  <a:schemeClr val="bg1"/>
                </a:solidFill>
                <a:latin typeface="Segoe UI" panose="020B0502040204020203" pitchFamily="34" charset="0"/>
              </a:rPr>
              <a:t> </a:t>
            </a:r>
            <a:endParaRPr lang="en-US" b="1" i="1" dirty="0">
              <a:solidFill>
                <a:schemeClr val="bg1"/>
              </a:solidFill>
            </a:endParaRPr>
          </a:p>
        </p:txBody>
      </p:sp>
      <p:sp>
        <p:nvSpPr>
          <p:cNvPr id="3" name="Subtitle 2"/>
          <p:cNvSpPr>
            <a:spLocks noGrp="1"/>
          </p:cNvSpPr>
          <p:nvPr>
            <p:ph type="subTitle" idx="1"/>
          </p:nvPr>
        </p:nvSpPr>
        <p:spPr>
          <a:xfrm>
            <a:off x="1524000" y="4365938"/>
            <a:ext cx="9144000" cy="891862"/>
          </a:xfrm>
        </p:spPr>
        <p:txBody>
          <a:bodyPr/>
          <a:lstStyle/>
          <a:p>
            <a:r>
              <a:rPr lang="en-US" b="1" dirty="0" smtClean="0">
                <a:solidFill>
                  <a:schemeClr val="bg1"/>
                </a:solidFill>
              </a:rPr>
              <a:t>Prairie State Conservation Coalition</a:t>
            </a:r>
          </a:p>
          <a:p>
            <a:r>
              <a:rPr lang="en-US" b="1" dirty="0" smtClean="0">
                <a:solidFill>
                  <a:schemeClr val="bg1"/>
                </a:solidFill>
              </a:rPr>
              <a:t>March, 2023</a:t>
            </a:r>
            <a:endParaRPr lang="en-US" b="1"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683828"/>
            <a:ext cx="12169833" cy="8106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03" y="4463051"/>
            <a:ext cx="2237206" cy="223720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730" y="5674303"/>
            <a:ext cx="845893" cy="810648"/>
          </a:xfrm>
          <a:prstGeom prst="rect">
            <a:avLst/>
          </a:prstGeom>
        </p:spPr>
      </p:pic>
    </p:spTree>
    <p:extLst>
      <p:ext uri="{BB962C8B-B14F-4D97-AF65-F5344CB8AC3E}">
        <p14:creationId xmlns:p14="http://schemas.microsoft.com/office/powerpoint/2010/main" val="15894387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7" y="6124574"/>
            <a:ext cx="12169833" cy="5032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33" y="5622330"/>
            <a:ext cx="1162244" cy="116224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681" y="6124573"/>
            <a:ext cx="525132" cy="503252"/>
          </a:xfrm>
          <a:prstGeom prst="rect">
            <a:avLst/>
          </a:prstGeom>
        </p:spPr>
      </p:pic>
      <p:sp>
        <p:nvSpPr>
          <p:cNvPr id="4" name="Title 3"/>
          <p:cNvSpPr>
            <a:spLocks noGrp="1"/>
          </p:cNvSpPr>
          <p:nvPr>
            <p:ph type="title"/>
          </p:nvPr>
        </p:nvSpPr>
        <p:spPr>
          <a:xfrm>
            <a:off x="839788" y="128790"/>
            <a:ext cx="3932237" cy="953035"/>
          </a:xfrm>
        </p:spPr>
        <p:txBody>
          <a:bodyPr>
            <a:normAutofit fontScale="90000"/>
          </a:bodyPr>
          <a:lstStyle/>
          <a:p>
            <a:pPr algn="ctr"/>
            <a:r>
              <a:rPr lang="en-US" b="1" dirty="0" smtClean="0"/>
              <a:t>Why is NLI pursuing carbon credits?</a:t>
            </a:r>
            <a:endParaRPr lang="en-US" b="1" dirty="0"/>
          </a:p>
        </p:txBody>
      </p:sp>
      <p:pic>
        <p:nvPicPr>
          <p:cNvPr id="8" name="Picture Placeholder 7"/>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2508" r="2508"/>
          <a:stretch>
            <a:fillRect/>
          </a:stretch>
        </p:blipFill>
        <p:spPr>
          <a:xfrm>
            <a:off x="8236719" y="0"/>
            <a:ext cx="3955281" cy="3123126"/>
          </a:xfrm>
          <a:effectLst>
            <a:innerShdw blurRad="63500" dist="50800" dir="13500000">
              <a:prstClr val="black">
                <a:alpha val="50000"/>
              </a:prstClr>
            </a:innerShdw>
          </a:effectLst>
        </p:spPr>
      </p:pic>
      <p:sp>
        <p:nvSpPr>
          <p:cNvPr id="7" name="Text Placeholder 6"/>
          <p:cNvSpPr>
            <a:spLocks noGrp="1"/>
          </p:cNvSpPr>
          <p:nvPr>
            <p:ph type="body" sz="half" idx="2"/>
          </p:nvPr>
        </p:nvSpPr>
        <p:spPr>
          <a:xfrm>
            <a:off x="161234" y="1081826"/>
            <a:ext cx="4758496" cy="4825800"/>
          </a:xfrm>
        </p:spPr>
        <p:txBody>
          <a:bodyPr>
            <a:normAutofit fontScale="92500"/>
          </a:bodyPr>
          <a:lstStyle/>
          <a:p>
            <a:pPr marL="285750" indent="-285750">
              <a:buFont typeface="Arial" panose="020B0604020202020204" pitchFamily="34" charset="0"/>
              <a:buChar char="•"/>
            </a:pPr>
            <a:r>
              <a:rPr lang="en-US" dirty="0" smtClean="0"/>
              <a:t>NLI’s board wanted to explore several funding options for creating a sustainable land stewardship fund</a:t>
            </a:r>
          </a:p>
          <a:p>
            <a:pPr marL="285750" indent="-285750">
              <a:buFont typeface="Arial" panose="020B0604020202020204" pitchFamily="34" charset="0"/>
              <a:buChar char="•"/>
            </a:pPr>
            <a:r>
              <a:rPr lang="en-US" dirty="0" smtClean="0"/>
              <a:t>Begin to create and grow a fund for land acquisition as grant funds are disappearing</a:t>
            </a:r>
          </a:p>
          <a:p>
            <a:pPr marL="285750" indent="-285750">
              <a:buFont typeface="Arial" panose="020B0604020202020204" pitchFamily="34" charset="0"/>
              <a:buChar char="•"/>
            </a:pPr>
            <a:r>
              <a:rPr lang="en-US" dirty="0" smtClean="0"/>
              <a:t>Provide a mechanism of financial incentives to private landowners who want conservation easements with a way to fund their restoration activities</a:t>
            </a:r>
          </a:p>
          <a:p>
            <a:r>
              <a:rPr lang="en-US" b="1" dirty="0" smtClean="0"/>
              <a:t>Other Benefits include</a:t>
            </a:r>
            <a:r>
              <a:rPr lang="en-US" dirty="0" smtClean="0"/>
              <a:t>:</a:t>
            </a:r>
          </a:p>
          <a:p>
            <a:pPr marL="285750" indent="-285750">
              <a:buFont typeface="Arial" panose="020B0604020202020204" pitchFamily="34" charset="0"/>
              <a:buChar char="•"/>
            </a:pPr>
            <a:r>
              <a:rPr lang="en-US" dirty="0"/>
              <a:t>Social equity, health, urban heat, bird and pollinator</a:t>
            </a:r>
            <a:r>
              <a:rPr lang="en-US" dirty="0" smtClean="0"/>
              <a:t>, </a:t>
            </a:r>
            <a:r>
              <a:rPr lang="en-US" dirty="0"/>
              <a:t>and other human and community benefits</a:t>
            </a:r>
          </a:p>
          <a:p>
            <a:pPr marL="285750" indent="-285750">
              <a:buFont typeface="Arial" panose="020B0604020202020204" pitchFamily="34" charset="0"/>
              <a:buChar char="•"/>
            </a:pPr>
            <a:r>
              <a:rPr lang="en-US" smtClean="0"/>
              <a:t>Quantifying </a:t>
            </a:r>
            <a:r>
              <a:rPr lang="en-US" dirty="0"/>
              <a:t>ecosystem values in the form of </a:t>
            </a:r>
            <a:r>
              <a:rPr lang="en-US" dirty="0" err="1"/>
              <a:t>stormwater</a:t>
            </a:r>
            <a:r>
              <a:rPr lang="en-US" dirty="0"/>
              <a:t> reduction, improved air quality, and energy savings from cooling and heating impacts</a:t>
            </a:r>
          </a:p>
          <a:p>
            <a:r>
              <a:rPr lang="en-US" sz="1800" dirty="0" smtClean="0"/>
              <a:t>Fitzgerald Rd. is NLI’s pilot project and we are also exploring other carbon credit programs that do not have the urban area requirement, such as Forest Carbon Works. </a:t>
            </a:r>
          </a:p>
          <a:p>
            <a:pPr marL="285750" indent="-285750">
              <a:buFont typeface="Arial" panose="020B0604020202020204" pitchFamily="34" charset="0"/>
              <a:buChar char="•"/>
            </a:pPr>
            <a:endParaRPr lang="en-US" dirty="0"/>
          </a:p>
        </p:txBody>
      </p:sp>
      <p:pic>
        <p:nvPicPr>
          <p:cNvPr id="11" name="Picture 10"/>
          <p:cNvPicPr>
            <a:picLocks noChangeAspect="1"/>
          </p:cNvPicPr>
          <p:nvPr/>
        </p:nvPicPr>
        <p:blipFill>
          <a:blip r:embed="rId6"/>
          <a:stretch>
            <a:fillRect/>
          </a:stretch>
        </p:blipFill>
        <p:spPr>
          <a:xfrm>
            <a:off x="5215669" y="2305318"/>
            <a:ext cx="4945306" cy="3819255"/>
          </a:xfrm>
          <a:prstGeom prst="rect">
            <a:avLst/>
          </a:prstGeom>
        </p:spPr>
      </p:pic>
      <p:pic>
        <p:nvPicPr>
          <p:cNvPr id="12" name="E2E30DB9-149A-493F-9596-E7BCABEA77C8">
            <a:extLst>
              <a:ext uri="{FF2B5EF4-FFF2-40B4-BE49-F238E27FC236}">
                <a16:creationId xmlns:a16="http://schemas.microsoft.com/office/drawing/2014/main" id="{26AED9FC-11BC-4A40-A34D-3975EFAE0FD2}"/>
              </a:ext>
            </a:extLst>
          </p:cNvPr>
          <p:cNvPicPr/>
          <p:nvPr/>
        </p:nvPicPr>
        <p:blipFill>
          <a:blip r:embed="rId7">
            <a:extLst>
              <a:ext uri="{28A0092B-C50C-407E-A947-70E740481C1C}">
                <a14:useLocalDpi xmlns:a14="http://schemas.microsoft.com/office/drawing/2010/main" val="0"/>
              </a:ext>
            </a:extLst>
          </a:blip>
          <a:srcRect/>
          <a:stretch/>
        </p:blipFill>
        <p:spPr bwMode="auto">
          <a:xfrm>
            <a:off x="5749200" y="410238"/>
            <a:ext cx="1157238" cy="1484842"/>
          </a:xfrm>
          <a:prstGeom prst="rect">
            <a:avLst/>
          </a:prstGeom>
          <a:noFill/>
          <a:ln>
            <a:noFill/>
          </a:ln>
        </p:spPr>
      </p:pic>
      <p:sp>
        <p:nvSpPr>
          <p:cNvPr id="13" name="TextBox 12"/>
          <p:cNvSpPr txBox="1"/>
          <p:nvPr/>
        </p:nvSpPr>
        <p:spPr>
          <a:xfrm>
            <a:off x="10354615" y="3541690"/>
            <a:ext cx="1837386" cy="1200329"/>
          </a:xfrm>
          <a:prstGeom prst="rect">
            <a:avLst/>
          </a:prstGeom>
          <a:noFill/>
        </p:spPr>
        <p:txBody>
          <a:bodyPr wrap="square" rtlCol="0">
            <a:spAutoFit/>
          </a:bodyPr>
          <a:lstStyle/>
          <a:p>
            <a:r>
              <a:rPr lang="en-US" dirty="0" smtClean="0"/>
              <a:t>CFC is an independent non-profit carbon</a:t>
            </a:r>
          </a:p>
          <a:p>
            <a:r>
              <a:rPr lang="en-US" dirty="0" smtClean="0"/>
              <a:t>Registry.</a:t>
            </a:r>
            <a:endParaRPr lang="en-US" dirty="0"/>
          </a:p>
        </p:txBody>
      </p:sp>
    </p:spTree>
    <p:extLst>
      <p:ext uri="{BB962C8B-B14F-4D97-AF65-F5344CB8AC3E}">
        <p14:creationId xmlns:p14="http://schemas.microsoft.com/office/powerpoint/2010/main" val="1212552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312" t="24479" r="24584" b="4427"/>
          <a:stretch/>
        </p:blipFill>
        <p:spPr>
          <a:xfrm>
            <a:off x="849127" y="262565"/>
            <a:ext cx="7594600" cy="6161444"/>
          </a:xfrm>
          <a:prstGeom prst="rect">
            <a:avLst/>
          </a:prstGeom>
        </p:spPr>
      </p:pic>
      <p:pic>
        <p:nvPicPr>
          <p:cNvPr id="2" name="Picture 1"/>
          <p:cNvPicPr>
            <a:picLocks noChangeAspect="1"/>
          </p:cNvPicPr>
          <p:nvPr/>
        </p:nvPicPr>
        <p:blipFill>
          <a:blip r:embed="rId3"/>
          <a:stretch>
            <a:fillRect/>
          </a:stretch>
        </p:blipFill>
        <p:spPr>
          <a:xfrm>
            <a:off x="9008471" y="485504"/>
            <a:ext cx="1405561" cy="973446"/>
          </a:xfrm>
          <a:prstGeom prst="rect">
            <a:avLst/>
          </a:prstGeom>
        </p:spPr>
      </p:pic>
      <p:pic>
        <p:nvPicPr>
          <p:cNvPr id="3" name="Picture 2"/>
          <p:cNvPicPr>
            <a:picLocks noChangeAspect="1"/>
          </p:cNvPicPr>
          <p:nvPr/>
        </p:nvPicPr>
        <p:blipFill>
          <a:blip r:embed="rId4"/>
          <a:stretch>
            <a:fillRect/>
          </a:stretch>
        </p:blipFill>
        <p:spPr>
          <a:xfrm>
            <a:off x="9008471" y="1757870"/>
            <a:ext cx="2869496" cy="1091656"/>
          </a:xfrm>
          <a:prstGeom prst="rect">
            <a:avLst/>
          </a:prstGeom>
        </p:spPr>
      </p:pic>
    </p:spTree>
    <p:extLst>
      <p:ext uri="{BB962C8B-B14F-4D97-AF65-F5344CB8AC3E}">
        <p14:creationId xmlns:p14="http://schemas.microsoft.com/office/powerpoint/2010/main" val="1603345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7" y="6124574"/>
            <a:ext cx="12169833" cy="5032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33" y="5622330"/>
            <a:ext cx="1162244" cy="116224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681" y="6124573"/>
            <a:ext cx="525132" cy="503252"/>
          </a:xfrm>
          <a:prstGeom prst="rect">
            <a:avLst/>
          </a:prstGeom>
        </p:spPr>
      </p:pic>
      <p:sp>
        <p:nvSpPr>
          <p:cNvPr id="4" name="Title 3"/>
          <p:cNvSpPr>
            <a:spLocks noGrp="1"/>
          </p:cNvSpPr>
          <p:nvPr>
            <p:ph type="title"/>
          </p:nvPr>
        </p:nvSpPr>
        <p:spPr>
          <a:xfrm>
            <a:off x="425004" y="457200"/>
            <a:ext cx="3644720" cy="1036749"/>
          </a:xfrm>
        </p:spPr>
        <p:txBody>
          <a:bodyPr>
            <a:normAutofit fontScale="90000"/>
          </a:bodyPr>
          <a:lstStyle/>
          <a:p>
            <a:r>
              <a:rPr lang="en-US" b="1" dirty="0" smtClean="0"/>
              <a:t>NLI Case Study:</a:t>
            </a:r>
            <a:br>
              <a:rPr lang="en-US" b="1" dirty="0" smtClean="0"/>
            </a:br>
            <a:r>
              <a:rPr lang="en-US" b="1" dirty="0" smtClean="0"/>
              <a:t>Fitzgerald Road Site</a:t>
            </a:r>
            <a:br>
              <a:rPr lang="en-US" b="1" dirty="0" smtClean="0"/>
            </a:br>
            <a:r>
              <a:rPr lang="en-US" b="1" dirty="0" smtClean="0"/>
              <a:t>City Forest Credits</a:t>
            </a:r>
            <a:endParaRPr lang="en-US" b="1" dirty="0"/>
          </a:p>
        </p:txBody>
      </p:sp>
      <p:pic>
        <p:nvPicPr>
          <p:cNvPr id="2" name="Picture Placeholder 1"/>
          <p:cNvPicPr>
            <a:picLocks noGrp="1" noChangeAspect="1"/>
          </p:cNvPicPr>
          <p:nvPr>
            <p:ph type="pic" idx="1"/>
          </p:nvPr>
        </p:nvPicPr>
        <p:blipFill>
          <a:blip r:embed="rId5"/>
          <a:srcRect l="1069" r="1069"/>
          <a:stretch>
            <a:fillRect/>
          </a:stretch>
        </p:blipFill>
        <p:spPr>
          <a:xfrm>
            <a:off x="4549711" y="90152"/>
            <a:ext cx="7642289" cy="6034420"/>
          </a:xfrm>
          <a:prstGeom prst="rect">
            <a:avLst/>
          </a:prstGeom>
        </p:spPr>
      </p:pic>
      <p:sp>
        <p:nvSpPr>
          <p:cNvPr id="7" name="Text Placeholder 6"/>
          <p:cNvSpPr>
            <a:spLocks noGrp="1"/>
          </p:cNvSpPr>
          <p:nvPr>
            <p:ph type="body" sz="half" idx="2"/>
          </p:nvPr>
        </p:nvSpPr>
        <p:spPr>
          <a:xfrm>
            <a:off x="161235" y="1996193"/>
            <a:ext cx="3728186" cy="3872795"/>
          </a:xfrm>
        </p:spPr>
        <p:txBody>
          <a:bodyPr>
            <a:normAutofit/>
          </a:bodyPr>
          <a:lstStyle/>
          <a:p>
            <a:pPr marL="342900" indent="-342900">
              <a:buFont typeface="Arial" panose="020B0604020202020204" pitchFamily="34" charset="0"/>
              <a:buChar char="•"/>
            </a:pPr>
            <a:r>
              <a:rPr lang="en-US" sz="2000" dirty="0" smtClean="0"/>
              <a:t>Purchased the 42 acre Fitzgerald Road tracts in 2020</a:t>
            </a:r>
          </a:p>
          <a:p>
            <a:pPr marL="342900" indent="-342900">
              <a:buFont typeface="Arial" panose="020B0604020202020204" pitchFamily="34" charset="0"/>
              <a:buChar char="•"/>
            </a:pPr>
            <a:r>
              <a:rPr lang="en-US" sz="2000" dirty="0" smtClean="0"/>
              <a:t>Connected and expanded the Lind-</a:t>
            </a:r>
            <a:r>
              <a:rPr lang="en-US" sz="2000" dirty="0" err="1" smtClean="0"/>
              <a:t>McGeachie</a:t>
            </a:r>
            <a:r>
              <a:rPr lang="en-US" sz="2000" dirty="0" smtClean="0"/>
              <a:t> sites into one preserve</a:t>
            </a:r>
          </a:p>
          <a:p>
            <a:pPr marL="342900" indent="-342900">
              <a:buFont typeface="Arial" panose="020B0604020202020204" pitchFamily="34" charset="0"/>
              <a:buChar char="•"/>
            </a:pPr>
            <a:r>
              <a:rPr lang="en-US" sz="2000" dirty="0" smtClean="0"/>
              <a:t>Part of a complex of protected lands</a:t>
            </a:r>
            <a:endParaRPr lang="en-US" sz="2000" dirty="0"/>
          </a:p>
        </p:txBody>
      </p:sp>
    </p:spTree>
    <p:extLst>
      <p:ext uri="{BB962C8B-B14F-4D97-AF65-F5344CB8AC3E}">
        <p14:creationId xmlns:p14="http://schemas.microsoft.com/office/powerpoint/2010/main" val="7451787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7" y="6124574"/>
            <a:ext cx="12169833" cy="5032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0681" y="6124573"/>
            <a:ext cx="525132" cy="503252"/>
          </a:xfrm>
          <a:prstGeom prst="rect">
            <a:avLst/>
          </a:prstGeom>
        </p:spPr>
      </p:pic>
      <p:sp>
        <p:nvSpPr>
          <p:cNvPr id="4" name="Title 3"/>
          <p:cNvSpPr>
            <a:spLocks noGrp="1"/>
          </p:cNvSpPr>
          <p:nvPr>
            <p:ph type="title"/>
          </p:nvPr>
        </p:nvSpPr>
        <p:spPr>
          <a:xfrm>
            <a:off x="161234" y="206062"/>
            <a:ext cx="3895612" cy="710965"/>
          </a:xfrm>
        </p:spPr>
        <p:txBody>
          <a:bodyPr>
            <a:normAutofit/>
          </a:bodyPr>
          <a:lstStyle/>
          <a:p>
            <a:r>
              <a:rPr lang="en-US" b="1" dirty="0" smtClean="0"/>
              <a:t>Project Site</a:t>
            </a:r>
            <a:endParaRPr lang="en-US" b="1" dirty="0"/>
          </a:p>
        </p:txBody>
      </p:sp>
      <p:pic>
        <p:nvPicPr>
          <p:cNvPr id="3" name="Picture 2"/>
          <p:cNvPicPr>
            <a:picLocks noChangeAspect="1"/>
          </p:cNvPicPr>
          <p:nvPr/>
        </p:nvPicPr>
        <p:blipFill>
          <a:blip r:embed="rId4"/>
          <a:stretch>
            <a:fillRect/>
          </a:stretch>
        </p:blipFill>
        <p:spPr>
          <a:xfrm>
            <a:off x="2782202" y="557858"/>
            <a:ext cx="4153660" cy="5375324"/>
          </a:xfrm>
          <a:prstGeom prst="rect">
            <a:avLst/>
          </a:prstGeom>
        </p:spPr>
      </p:pic>
      <p:pic>
        <p:nvPicPr>
          <p:cNvPr id="2" name="Picture Placeholder 1"/>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1069" r="1069"/>
          <a:stretch>
            <a:fillRect/>
          </a:stretch>
        </p:blipFill>
        <p:spPr>
          <a:xfrm>
            <a:off x="7018079" y="53165"/>
            <a:ext cx="5088857" cy="4018208"/>
          </a:xfrm>
        </p:spPr>
      </p:pic>
      <p:sp>
        <p:nvSpPr>
          <p:cNvPr id="7" name="Text Placeholder 6"/>
          <p:cNvSpPr>
            <a:spLocks noGrp="1"/>
          </p:cNvSpPr>
          <p:nvPr>
            <p:ph type="body" sz="half" idx="2"/>
          </p:nvPr>
        </p:nvSpPr>
        <p:spPr>
          <a:xfrm rot="10800000" flipV="1">
            <a:off x="161230" y="1184855"/>
            <a:ext cx="2543329" cy="4159877"/>
          </a:xfrm>
        </p:spPr>
        <p:txBody>
          <a:bodyPr>
            <a:normAutofit/>
          </a:bodyPr>
          <a:lstStyle/>
          <a:p>
            <a:r>
              <a:rPr lang="en-US" dirty="0">
                <a:latin typeface="Arial" panose="020B0604020202020204" pitchFamily="34" charset="0"/>
                <a:ea typeface="Calibri" panose="020F0502020204030204" pitchFamily="34" charset="0"/>
              </a:rPr>
              <a:t>There are 9 acres of mature, ~150 year old trees in the northern portion, 7.85 acres of ~95 year old trees mainly in the western portion and 4.25 acres in the west and eastern portions of ~75 year old </a:t>
            </a:r>
            <a:r>
              <a:rPr lang="en-US" dirty="0" smtClean="0">
                <a:latin typeface="Arial" panose="020B0604020202020204" pitchFamily="34" charset="0"/>
                <a:ea typeface="Calibri" panose="020F0502020204030204" pitchFamily="34" charset="0"/>
              </a:rPr>
              <a:t>trees</a:t>
            </a:r>
          </a:p>
          <a:p>
            <a:endParaRPr lang="en-US" dirty="0">
              <a:latin typeface="Arial" panose="020B0604020202020204" pitchFamily="34" charset="0"/>
            </a:endParaRPr>
          </a:p>
          <a:p>
            <a:r>
              <a:rPr lang="en-US" dirty="0">
                <a:latin typeface="Arial" panose="020B0604020202020204" pitchFamily="34" charset="0"/>
                <a:ea typeface="Arial" panose="020B0604020202020204" pitchFamily="34" charset="0"/>
              </a:rPr>
              <a:t>I</a:t>
            </a:r>
            <a:r>
              <a:rPr lang="en-US" dirty="0" smtClean="0">
                <a:latin typeface="Arial" panose="020B0604020202020204" pitchFamily="34" charset="0"/>
                <a:ea typeface="Arial" panose="020B0604020202020204" pitchFamily="34" charset="0"/>
              </a:rPr>
              <a:t>dentified </a:t>
            </a:r>
            <a:r>
              <a:rPr lang="en-US" dirty="0">
                <a:latin typeface="Arial" panose="020B0604020202020204" pitchFamily="34" charset="0"/>
                <a:ea typeface="Arial" panose="020B0604020202020204" pitchFamily="34" charset="0"/>
              </a:rPr>
              <a:t>as Critical/Sensitive Area” for “Priority Acquisition” in the 2015 Greenways Plan for Boone and Winnebago County</a:t>
            </a:r>
            <a:endParaRPr lang="en-US"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233" y="5622330"/>
            <a:ext cx="1162244" cy="1162244"/>
          </a:xfrm>
          <a:prstGeom prst="rect">
            <a:avLst/>
          </a:prstGeom>
        </p:spPr>
      </p:pic>
    </p:spTree>
    <p:extLst>
      <p:ext uri="{BB962C8B-B14F-4D97-AF65-F5344CB8AC3E}">
        <p14:creationId xmlns:p14="http://schemas.microsoft.com/office/powerpoint/2010/main" val="5610462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7" y="6124574"/>
            <a:ext cx="12169833" cy="5032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33" y="5622330"/>
            <a:ext cx="1162244" cy="116224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681" y="6124573"/>
            <a:ext cx="525132" cy="503252"/>
          </a:xfrm>
          <a:prstGeom prst="rect">
            <a:avLst/>
          </a:prstGeom>
        </p:spPr>
      </p:pic>
      <p:sp>
        <p:nvSpPr>
          <p:cNvPr id="4" name="Title 3"/>
          <p:cNvSpPr>
            <a:spLocks noGrp="1"/>
          </p:cNvSpPr>
          <p:nvPr>
            <p:ph type="title"/>
          </p:nvPr>
        </p:nvSpPr>
        <p:spPr>
          <a:xfrm>
            <a:off x="839788" y="457200"/>
            <a:ext cx="3932237" cy="663262"/>
          </a:xfrm>
        </p:spPr>
        <p:txBody>
          <a:bodyPr/>
          <a:lstStyle/>
          <a:p>
            <a:r>
              <a:rPr lang="en-US" b="1" dirty="0" smtClean="0"/>
              <a:t>CFC Project Eligibility</a:t>
            </a:r>
            <a:endParaRPr lang="en-US" b="1" dirty="0"/>
          </a:p>
        </p:txBody>
      </p:sp>
      <p:sp>
        <p:nvSpPr>
          <p:cNvPr id="7" name="Text Placeholder 6"/>
          <p:cNvSpPr>
            <a:spLocks noGrp="1"/>
          </p:cNvSpPr>
          <p:nvPr>
            <p:ph type="body" sz="half" idx="2"/>
          </p:nvPr>
        </p:nvSpPr>
        <p:spPr>
          <a:xfrm>
            <a:off x="334852" y="1120462"/>
            <a:ext cx="4437174" cy="4748526"/>
          </a:xfrm>
        </p:spPr>
        <p:txBody>
          <a:bodyPr>
            <a:normAutofit/>
          </a:bodyPr>
          <a:lstStyle/>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Located in the Region 1 Planning Council (R1PC) of Rockford and surrounding area (Urban designation; 1 of 6 criteria to choose from)</a:t>
            </a:r>
          </a:p>
          <a:p>
            <a:pPr marL="285750" indent="-285750">
              <a:buFont typeface="Arial" panose="020B0604020202020204" pitchFamily="34" charset="0"/>
              <a:buChar char="•"/>
            </a:pPr>
            <a:r>
              <a:rPr lang="en-US" sz="2400" dirty="0" smtClean="0"/>
              <a:t>Under threat of agricultural and residential development</a:t>
            </a:r>
          </a:p>
          <a:p>
            <a:pPr marL="285750" indent="-285750">
              <a:buFont typeface="Arial" panose="020B0604020202020204" pitchFamily="34" charset="0"/>
              <a:buChar char="•"/>
            </a:pPr>
            <a:r>
              <a:rPr lang="en-US" sz="2400" dirty="0" smtClean="0"/>
              <a:t>Not yet protected</a:t>
            </a:r>
          </a:p>
          <a:p>
            <a:pPr marL="285750" indent="-285750">
              <a:buFont typeface="Arial" panose="020B0604020202020204" pitchFamily="34" charset="0"/>
              <a:buChar char="•"/>
            </a:pPr>
            <a:r>
              <a:rPr lang="en-US" sz="2400" dirty="0" smtClean="0"/>
              <a:t>Acquired within the last two 2 years</a:t>
            </a:r>
            <a:endParaRPr lang="en-US" sz="2400" dirty="0"/>
          </a:p>
        </p:txBody>
      </p:sp>
      <p:pic>
        <p:nvPicPr>
          <p:cNvPr id="12" name="Picture 11"/>
          <p:cNvPicPr>
            <a:picLocks noChangeAspect="1"/>
          </p:cNvPicPr>
          <p:nvPr/>
        </p:nvPicPr>
        <p:blipFill>
          <a:blip r:embed="rId5"/>
          <a:stretch>
            <a:fillRect/>
          </a:stretch>
        </p:blipFill>
        <p:spPr>
          <a:xfrm>
            <a:off x="6669180" y="28955"/>
            <a:ext cx="4611501" cy="5967825"/>
          </a:xfrm>
          <a:prstGeom prst="rect">
            <a:avLst/>
          </a:prstGeom>
        </p:spPr>
      </p:pic>
    </p:spTree>
    <p:extLst>
      <p:ext uri="{BB962C8B-B14F-4D97-AF65-F5344CB8AC3E}">
        <p14:creationId xmlns:p14="http://schemas.microsoft.com/office/powerpoint/2010/main" val="18972315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7" y="6124574"/>
            <a:ext cx="12169833" cy="5032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33" y="5622330"/>
            <a:ext cx="1162244" cy="116224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681" y="6124573"/>
            <a:ext cx="525132" cy="503252"/>
          </a:xfrm>
          <a:prstGeom prst="rect">
            <a:avLst/>
          </a:prstGeom>
        </p:spPr>
      </p:pic>
      <p:sp>
        <p:nvSpPr>
          <p:cNvPr id="4" name="Title 3"/>
          <p:cNvSpPr>
            <a:spLocks noGrp="1"/>
          </p:cNvSpPr>
          <p:nvPr>
            <p:ph type="title"/>
          </p:nvPr>
        </p:nvSpPr>
        <p:spPr>
          <a:xfrm>
            <a:off x="286896" y="233912"/>
            <a:ext cx="3932237" cy="895082"/>
          </a:xfrm>
        </p:spPr>
        <p:txBody>
          <a:bodyPr>
            <a:normAutofit fontScale="90000"/>
          </a:bodyPr>
          <a:lstStyle/>
          <a:p>
            <a:r>
              <a:rPr lang="en-US" b="1" dirty="0" smtClean="0"/>
              <a:t>Preparation of Application Documents</a:t>
            </a:r>
            <a:endParaRPr lang="en-US" b="1" dirty="0"/>
          </a:p>
        </p:txBody>
      </p:sp>
      <p:pic>
        <p:nvPicPr>
          <p:cNvPr id="2" name="Picture Placeholder 1"/>
          <p:cNvPicPr>
            <a:picLocks noGrp="1" noChangeAspect="1"/>
          </p:cNvPicPr>
          <p:nvPr>
            <p:ph type="pic" idx="1"/>
          </p:nvPr>
        </p:nvPicPr>
        <p:blipFill rotWithShape="1">
          <a:blip r:embed="rId5"/>
          <a:srcRect l="19531" t="21756" r="20890" b="8480"/>
          <a:stretch/>
        </p:blipFill>
        <p:spPr>
          <a:xfrm>
            <a:off x="4497988" y="496538"/>
            <a:ext cx="7531458" cy="4958367"/>
          </a:xfrm>
          <a:prstGeom prst="rect">
            <a:avLst/>
          </a:prstGeom>
        </p:spPr>
      </p:pic>
      <p:sp>
        <p:nvSpPr>
          <p:cNvPr id="7" name="Text Placeholder 6"/>
          <p:cNvSpPr>
            <a:spLocks noGrp="1"/>
          </p:cNvSpPr>
          <p:nvPr>
            <p:ph type="body" sz="half" idx="2"/>
          </p:nvPr>
        </p:nvSpPr>
        <p:spPr>
          <a:xfrm>
            <a:off x="565751" y="1232988"/>
            <a:ext cx="3932237" cy="796499"/>
          </a:xfrm>
        </p:spPr>
        <p:txBody>
          <a:bodyPr/>
          <a:lstStyle/>
          <a:p>
            <a:pPr marL="285750" indent="-285750">
              <a:buFont typeface="Arial" panose="020B0604020202020204" pitchFamily="34" charset="0"/>
              <a:buChar char="•"/>
            </a:pPr>
            <a:r>
              <a:rPr lang="en-US" dirty="0" smtClean="0"/>
              <a:t>About 40 hours of staff time plus map making by David Holman (Jill getting)</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3" name="Picture 2"/>
          <p:cNvPicPr>
            <a:picLocks noChangeAspect="1"/>
          </p:cNvPicPr>
          <p:nvPr/>
        </p:nvPicPr>
        <p:blipFill rotWithShape="1">
          <a:blip r:embed="rId6"/>
          <a:srcRect l="27774" t="29849" r="29382" b="9840"/>
          <a:stretch/>
        </p:blipFill>
        <p:spPr>
          <a:xfrm>
            <a:off x="161233" y="2316206"/>
            <a:ext cx="3965829" cy="3138699"/>
          </a:xfrm>
          <a:prstGeom prst="rect">
            <a:avLst/>
          </a:prstGeom>
        </p:spPr>
      </p:pic>
    </p:spTree>
    <p:extLst>
      <p:ext uri="{BB962C8B-B14F-4D97-AF65-F5344CB8AC3E}">
        <p14:creationId xmlns:p14="http://schemas.microsoft.com/office/powerpoint/2010/main" val="6150725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7" y="6124574"/>
            <a:ext cx="12169833" cy="5032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33" y="5622330"/>
            <a:ext cx="1162244" cy="116224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681" y="6124573"/>
            <a:ext cx="525132" cy="503252"/>
          </a:xfrm>
          <a:prstGeom prst="rect">
            <a:avLst/>
          </a:prstGeom>
        </p:spPr>
      </p:pic>
      <p:sp>
        <p:nvSpPr>
          <p:cNvPr id="4" name="Title 3"/>
          <p:cNvSpPr>
            <a:spLocks noGrp="1"/>
          </p:cNvSpPr>
          <p:nvPr>
            <p:ph type="title"/>
          </p:nvPr>
        </p:nvSpPr>
        <p:spPr>
          <a:xfrm>
            <a:off x="4689029" y="1174422"/>
            <a:ext cx="3434545" cy="862885"/>
          </a:xfrm>
        </p:spPr>
        <p:txBody>
          <a:bodyPr>
            <a:normAutofit/>
          </a:bodyPr>
          <a:lstStyle/>
          <a:p>
            <a:r>
              <a:rPr lang="en-US" b="1" dirty="0" smtClean="0"/>
              <a:t>Ecosystem Services</a:t>
            </a:r>
            <a:endParaRPr lang="en-US" b="1" dirty="0"/>
          </a:p>
        </p:txBody>
      </p:sp>
      <p:sp>
        <p:nvSpPr>
          <p:cNvPr id="7" name="Text Placeholder 6"/>
          <p:cNvSpPr>
            <a:spLocks noGrp="1"/>
          </p:cNvSpPr>
          <p:nvPr>
            <p:ph type="body" sz="half" idx="2"/>
          </p:nvPr>
        </p:nvSpPr>
        <p:spPr>
          <a:xfrm>
            <a:off x="839788" y="1519707"/>
            <a:ext cx="3932237" cy="4349281"/>
          </a:xfrm>
        </p:spPr>
        <p:txBody>
          <a:bodyPr/>
          <a:lstStyle/>
          <a:p>
            <a:endParaRPr lang="en-US" dirty="0" smtClean="0"/>
          </a:p>
          <a:p>
            <a:pPr marL="285750" indent="-285750">
              <a:buFont typeface="Arial" panose="020B0604020202020204" pitchFamily="34" charset="0"/>
              <a:buChar char="•"/>
            </a:pPr>
            <a:endParaRPr lang="en-US" dirty="0"/>
          </a:p>
        </p:txBody>
      </p:sp>
      <p:pic>
        <p:nvPicPr>
          <p:cNvPr id="8" name="Picture Placeholder 7"/>
          <p:cNvPicPr>
            <a:picLocks noGrp="1" noChangeAspect="1"/>
          </p:cNvPicPr>
          <p:nvPr>
            <p:ph type="pic" idx="1"/>
          </p:nvPr>
        </p:nvPicPr>
        <p:blipFill rotWithShape="1">
          <a:blip r:embed="rId5"/>
          <a:srcRect l="31273" t="40188" r="36349" b="41979"/>
          <a:stretch/>
        </p:blipFill>
        <p:spPr>
          <a:xfrm>
            <a:off x="4689029" y="2194056"/>
            <a:ext cx="7364476" cy="2280493"/>
          </a:xfrm>
          <a:prstGeom prst="rect">
            <a:avLst/>
          </a:prstGeom>
        </p:spPr>
      </p:pic>
      <p:sp>
        <p:nvSpPr>
          <p:cNvPr id="11" name="Rectangle 10"/>
          <p:cNvSpPr/>
          <p:nvPr/>
        </p:nvSpPr>
        <p:spPr>
          <a:xfrm>
            <a:off x="161233" y="489396"/>
            <a:ext cx="4423646" cy="4615623"/>
          </a:xfrm>
          <a:prstGeom prst="rect">
            <a:avLst/>
          </a:prstGeom>
        </p:spPr>
        <p:txBody>
          <a:bodyPr wrap="square">
            <a:spAutoFit/>
          </a:bodyPr>
          <a:lstStyle/>
          <a:p>
            <a:pPr marL="342900" marR="572135" lvl="0" indent="-342900">
              <a:lnSpc>
                <a:spcPct val="107000"/>
              </a:lnSpc>
              <a:spcBef>
                <a:spcPts val="0"/>
              </a:spcBef>
              <a:spcAft>
                <a:spcPts val="0"/>
              </a:spcAft>
              <a:buFont typeface="Symbol" panose="05050102010706020507" pitchFamily="18" charset="2"/>
              <a:buChar char=""/>
            </a:pPr>
            <a:r>
              <a:rPr lang="en-US" sz="1600" dirty="0">
                <a:latin typeface="Calibri" panose="020F0502020204030204" pitchFamily="34" charset="0"/>
                <a:ea typeface="Times New Roman" panose="02020603050405020304" pitchFamily="18" charset="0"/>
                <a:cs typeface="Times New Roman" panose="02020603050405020304" pitchFamily="18" charset="0"/>
              </a:rPr>
              <a:t>Project Area: 21.1 forested, developable acres</a:t>
            </a:r>
            <a:endParaRPr lang="en-US" sz="1600" dirty="0">
              <a:latin typeface="Times New Roman" panose="02020603050405020304" pitchFamily="18" charset="0"/>
              <a:ea typeface="Cambria" panose="020405030504060302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latin typeface="Calibri" panose="020F0502020204030204" pitchFamily="34" charset="0"/>
                <a:ea typeface="Times New Roman" panose="02020603050405020304" pitchFamily="18" charset="0"/>
                <a:cs typeface="Times New Roman" panose="02020603050405020304" pitchFamily="18" charset="0"/>
              </a:rPr>
              <a:t>Forest: Oak Hickory, 91.4% canopy cover</a:t>
            </a:r>
            <a:endParaRPr lang="en-US" sz="1600" dirty="0">
              <a:latin typeface="Times New Roman" panose="02020603050405020304" pitchFamily="18" charset="0"/>
              <a:ea typeface="Cambria" panose="02040503050406030204" pitchFamily="18" charset="0"/>
            </a:endParaRPr>
          </a:p>
          <a:p>
            <a:pPr marL="742950" marR="572135" lvl="1" indent="-285750">
              <a:lnSpc>
                <a:spcPct val="107000"/>
              </a:lnSpc>
              <a:spcBef>
                <a:spcPts val="0"/>
              </a:spcBef>
              <a:spcAft>
                <a:spcPts val="800"/>
              </a:spcAft>
              <a:buFont typeface="Courier New" panose="02070309020205020404" pitchFamily="49" charset="0"/>
              <a:buChar char="o"/>
            </a:pPr>
            <a:r>
              <a:rPr lang="en-US" sz="1600" dirty="0">
                <a:latin typeface="Calibri" panose="020F0502020204030204" pitchFamily="34" charset="0"/>
                <a:ea typeface="Times New Roman" panose="02020603050405020304" pitchFamily="18" charset="0"/>
                <a:cs typeface="Times New Roman" panose="02020603050405020304" pitchFamily="18" charset="0"/>
              </a:rPr>
              <a:t>The urban forest of Fitzgerald Road has an estimated 2,985 trees with a tree cover of 91 percent. The three most common species are Black cherry (22.6 percent), Shagbark hickory (19.2 percent), and American elm (18.5 percent). </a:t>
            </a:r>
            <a:endParaRPr lang="en-US" sz="1600" dirty="0">
              <a:latin typeface="Times New Roman" panose="02020603050405020304" pitchFamily="18" charset="0"/>
              <a:ea typeface="Cambria" panose="02040503050406030204" pitchFamily="18" charset="0"/>
            </a:endParaRPr>
          </a:p>
          <a:p>
            <a:pPr marL="342900" marR="572135" lvl="0" indent="-342900">
              <a:lnSpc>
                <a:spcPct val="107000"/>
              </a:lnSpc>
              <a:spcBef>
                <a:spcPts val="0"/>
              </a:spcBef>
              <a:spcAft>
                <a:spcPts val="0"/>
              </a:spcAft>
              <a:buFont typeface="Symbol" panose="05050102010706020507" pitchFamily="18" charset="2"/>
              <a:buChar char=""/>
            </a:pPr>
            <a:r>
              <a:rPr lang="en-US" sz="1600" dirty="0">
                <a:latin typeface="Calibri" panose="020F0502020204030204" pitchFamily="34" charset="0"/>
                <a:ea typeface="Times New Roman" panose="02020603050405020304" pitchFamily="18" charset="0"/>
                <a:cs typeface="Times New Roman" panose="02020603050405020304" pitchFamily="18" charset="0"/>
              </a:rPr>
              <a:t>Zoning: Agricultural Priority </a:t>
            </a:r>
            <a:r>
              <a:rPr lang="en-US" sz="1600" dirty="0">
                <a:latin typeface="Calibri" panose="020F0502020204030204" pitchFamily="34" charset="0"/>
                <a:ea typeface="Times New Roman" panose="02020603050405020304" pitchFamily="18" charset="0"/>
              </a:rPr>
              <a:t>‘</a:t>
            </a:r>
            <a:r>
              <a:rPr lang="en-US" sz="1600" dirty="0">
                <a:latin typeface="Calibri" panose="020F0502020204030204" pitchFamily="34" charset="0"/>
                <a:ea typeface="Times New Roman" panose="02020603050405020304" pitchFamily="18" charset="0"/>
                <a:cs typeface="Times New Roman" panose="02020603050405020304" pitchFamily="18" charset="0"/>
              </a:rPr>
              <a:t>AG</a:t>
            </a:r>
            <a:r>
              <a:rPr lang="en-US" sz="1600" dirty="0">
                <a:latin typeface="Calibri" panose="020F0502020204030204" pitchFamily="34" charset="0"/>
                <a:ea typeface="Times New Roman" panose="02020603050405020304" pitchFamily="18" charset="0"/>
              </a:rPr>
              <a:t>’</a:t>
            </a:r>
            <a:endParaRPr lang="en-US" sz="1600" dirty="0">
              <a:latin typeface="Times New Roman" panose="02020603050405020304" pitchFamily="18" charset="0"/>
              <a:ea typeface="Cambria" panose="02040503050406030204" pitchFamily="18" charset="0"/>
            </a:endParaRPr>
          </a:p>
          <a:p>
            <a:pPr marL="342900" marR="572135" lvl="0" indent="-342900">
              <a:lnSpc>
                <a:spcPct val="107000"/>
              </a:lnSpc>
              <a:spcBef>
                <a:spcPts val="0"/>
              </a:spcBef>
              <a:spcAft>
                <a:spcPts val="0"/>
              </a:spcAft>
              <a:buFont typeface="Symbol" panose="05050102010706020507" pitchFamily="18" charset="2"/>
              <a:buChar char=""/>
            </a:pPr>
            <a:r>
              <a:rPr lang="en-US" sz="1600" dirty="0">
                <a:latin typeface="Calibri" panose="020F0502020204030204" pitchFamily="34" charset="0"/>
                <a:ea typeface="Times New Roman" panose="02020603050405020304" pitchFamily="18" charset="0"/>
                <a:cs typeface="Times New Roman" panose="02020603050405020304" pitchFamily="18" charset="0"/>
              </a:rPr>
              <a:t>Carbon+ Credits (tons CO2(e)):</a:t>
            </a:r>
            <a:endParaRPr lang="en-US" sz="1600" dirty="0">
              <a:latin typeface="Times New Roman" panose="02020603050405020304" pitchFamily="18" charset="0"/>
              <a:ea typeface="Cambria" panose="02040503050406030204" pitchFamily="18" charset="0"/>
            </a:endParaRPr>
          </a:p>
          <a:p>
            <a:pPr marL="742950" marR="572135" lvl="1" indent="-285750">
              <a:lnSpc>
                <a:spcPct val="107000"/>
              </a:lnSpc>
              <a:spcBef>
                <a:spcPts val="0"/>
              </a:spcBef>
              <a:spcAft>
                <a:spcPts val="800"/>
              </a:spcAft>
              <a:buFont typeface="Courier New" panose="02070309020205020404" pitchFamily="49" charset="0"/>
              <a:buChar char="o"/>
            </a:pPr>
            <a:r>
              <a:rPr lang="en-US" sz="1600" dirty="0">
                <a:latin typeface="Calibri" panose="020F0502020204030204" pitchFamily="34" charset="0"/>
                <a:ea typeface="MS Mincho"/>
              </a:rPr>
              <a:t>3,589 credits attributed to project</a:t>
            </a:r>
            <a:endParaRPr lang="en-US" sz="1600" dirty="0">
              <a:latin typeface="Times New Roman" panose="02020603050405020304" pitchFamily="18" charset="0"/>
              <a:ea typeface="Cambria" panose="02040503050406030204" pitchFamily="18" charset="0"/>
            </a:endParaRPr>
          </a:p>
          <a:p>
            <a:pPr marL="742950" marR="572135" lvl="1" indent="-285750">
              <a:lnSpc>
                <a:spcPct val="107000"/>
              </a:lnSpc>
              <a:spcBef>
                <a:spcPts val="0"/>
              </a:spcBef>
              <a:spcAft>
                <a:spcPts val="800"/>
              </a:spcAft>
              <a:buFont typeface="Courier New" panose="02070309020205020404" pitchFamily="49" charset="0"/>
              <a:buChar char="o"/>
            </a:pPr>
            <a:r>
              <a:rPr lang="en-US" sz="1600" dirty="0">
                <a:latin typeface="Calibri" panose="020F0502020204030204" pitchFamily="34" charset="0"/>
                <a:ea typeface="MS Mincho"/>
              </a:rPr>
              <a:t>359 credits for Registry Reversal Pool</a:t>
            </a:r>
            <a:endParaRPr lang="en-US" sz="1600" dirty="0">
              <a:latin typeface="Times New Roman" panose="02020603050405020304" pitchFamily="18" charset="0"/>
              <a:ea typeface="Cambria" panose="02040503050406030204" pitchFamily="18" charset="0"/>
            </a:endParaRPr>
          </a:p>
          <a:p>
            <a:pPr marL="742950" marR="572135" lvl="1" indent="-285750">
              <a:lnSpc>
                <a:spcPct val="107000"/>
              </a:lnSpc>
              <a:spcBef>
                <a:spcPts val="0"/>
              </a:spcBef>
              <a:spcAft>
                <a:spcPts val="800"/>
              </a:spcAft>
              <a:buFont typeface="Courier New" panose="02070309020205020404" pitchFamily="49" charset="0"/>
              <a:buChar char="o"/>
            </a:pPr>
            <a:r>
              <a:rPr lang="en-US" sz="1600" dirty="0">
                <a:latin typeface="Calibri" panose="020F0502020204030204" pitchFamily="34" charset="0"/>
                <a:ea typeface="MS Mincho"/>
              </a:rPr>
              <a:t>3,230 credits issued to </a:t>
            </a:r>
            <a:r>
              <a:rPr lang="en-US" sz="1600" dirty="0" smtClean="0">
                <a:latin typeface="Calibri" panose="020F0502020204030204" pitchFamily="34" charset="0"/>
                <a:ea typeface="MS Mincho"/>
              </a:rPr>
              <a:t>project</a:t>
            </a:r>
            <a:endParaRPr lang="en-US" sz="1600" dirty="0">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0129136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7" y="6124574"/>
            <a:ext cx="12169833" cy="5032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33" y="5622330"/>
            <a:ext cx="1162244" cy="116224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681" y="6124573"/>
            <a:ext cx="525132" cy="503252"/>
          </a:xfrm>
          <a:prstGeom prst="rect">
            <a:avLst/>
          </a:prstGeom>
        </p:spPr>
      </p:pic>
      <p:sp>
        <p:nvSpPr>
          <p:cNvPr id="4" name="Title 3"/>
          <p:cNvSpPr>
            <a:spLocks noGrp="1"/>
          </p:cNvSpPr>
          <p:nvPr>
            <p:ph type="title"/>
          </p:nvPr>
        </p:nvSpPr>
        <p:spPr>
          <a:xfrm>
            <a:off x="161234" y="457200"/>
            <a:ext cx="3354698" cy="530225"/>
          </a:xfrm>
        </p:spPr>
        <p:txBody>
          <a:bodyPr>
            <a:normAutofit fontScale="90000"/>
          </a:bodyPr>
          <a:lstStyle/>
          <a:p>
            <a:r>
              <a:rPr lang="en-US" b="1" dirty="0" smtClean="0"/>
              <a:t>Then The Next Steps:</a:t>
            </a:r>
            <a:endParaRPr lang="en-US" b="1" dirty="0"/>
          </a:p>
        </p:txBody>
      </p:sp>
      <p:pic>
        <p:nvPicPr>
          <p:cNvPr id="3" name="Picture 2"/>
          <p:cNvPicPr>
            <a:picLocks noChangeAspect="1"/>
          </p:cNvPicPr>
          <p:nvPr/>
        </p:nvPicPr>
        <p:blipFill rotWithShape="1">
          <a:blip r:embed="rId5"/>
          <a:srcRect t="13315" r="6725" b="20925"/>
          <a:stretch/>
        </p:blipFill>
        <p:spPr>
          <a:xfrm>
            <a:off x="3957332" y="3467154"/>
            <a:ext cx="6619741" cy="2623907"/>
          </a:xfrm>
          <a:prstGeom prst="rect">
            <a:avLst/>
          </a:prstGeom>
        </p:spPr>
      </p:pic>
      <p:pic>
        <p:nvPicPr>
          <p:cNvPr id="2" name="Picture Placeholder 1"/>
          <p:cNvPicPr>
            <a:picLocks noGrp="1" noChangeAspect="1"/>
          </p:cNvPicPr>
          <p:nvPr>
            <p:ph type="pic" idx="1"/>
          </p:nvPr>
        </p:nvPicPr>
        <p:blipFill rotWithShape="1">
          <a:blip r:embed="rId6"/>
          <a:srcRect l="34388" t="20963" r="35898" b="12708"/>
          <a:stretch/>
        </p:blipFill>
        <p:spPr>
          <a:xfrm>
            <a:off x="8905800" y="22952"/>
            <a:ext cx="3078489" cy="3863502"/>
          </a:xfrm>
          <a:prstGeom prst="rect">
            <a:avLst/>
          </a:prstGeom>
        </p:spPr>
      </p:pic>
      <p:sp>
        <p:nvSpPr>
          <p:cNvPr id="7" name="Text Placeholder 6"/>
          <p:cNvSpPr>
            <a:spLocks noGrp="1"/>
          </p:cNvSpPr>
          <p:nvPr>
            <p:ph type="body" sz="half" idx="2"/>
          </p:nvPr>
        </p:nvSpPr>
        <p:spPr>
          <a:xfrm>
            <a:off x="161233" y="987425"/>
            <a:ext cx="3796099" cy="4881563"/>
          </a:xfrm>
        </p:spPr>
        <p:txBody>
          <a:bodyPr>
            <a:normAutofit fontScale="92500" lnSpcReduction="20000"/>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sz="2000" dirty="0" smtClean="0"/>
              <a:t>Carbon Quantification and Third Party Verification</a:t>
            </a:r>
          </a:p>
          <a:p>
            <a:pPr marL="285750" indent="-285750">
              <a:buFont typeface="Arial" panose="020B0604020202020204" pitchFamily="34" charset="0"/>
              <a:buChar char="•"/>
            </a:pPr>
            <a:r>
              <a:rPr lang="en-US" sz="2000" dirty="0" smtClean="0"/>
              <a:t>On the CFC Website</a:t>
            </a:r>
          </a:p>
          <a:p>
            <a:endParaRPr lang="en-US" sz="2000" dirty="0"/>
          </a:p>
          <a:p>
            <a:r>
              <a:rPr lang="en-US" sz="2000" dirty="0" smtClean="0"/>
              <a:t>3,230 CREDITS ISSUED!!!!!!</a:t>
            </a:r>
          </a:p>
          <a:p>
            <a:endParaRPr lang="en-US" sz="2000" dirty="0"/>
          </a:p>
          <a:p>
            <a:pPr marL="285750" indent="-285750">
              <a:buFont typeface="Arial" panose="020B0604020202020204" pitchFamily="34" charset="0"/>
              <a:buChar char="•"/>
            </a:pPr>
            <a:r>
              <a:rPr lang="en-US" sz="2000" dirty="0" smtClean="0"/>
              <a:t>Apply to become part of the National Sale of the Credits for CFC</a:t>
            </a:r>
          </a:p>
          <a:p>
            <a:pPr>
              <a:spcBef>
                <a:spcPts val="0"/>
              </a:spcBef>
            </a:pPr>
            <a:endParaRPr lang="en-US" sz="2000" dirty="0" smtClean="0">
              <a:solidFill>
                <a:srgbClr val="222222"/>
              </a:solidFill>
              <a:latin typeface="Calibri" panose="020F0502020204030204" pitchFamily="34" charset="0"/>
            </a:endParaRPr>
          </a:p>
          <a:p>
            <a:pPr algn="ctr">
              <a:spcBef>
                <a:spcPts val="0"/>
              </a:spcBef>
            </a:pPr>
            <a:r>
              <a:rPr lang="en-US" sz="2000" dirty="0" smtClean="0">
                <a:solidFill>
                  <a:srgbClr val="222222"/>
                </a:solidFill>
                <a:latin typeface="Calibri" panose="020F0502020204030204" pitchFamily="34" charset="0"/>
              </a:rPr>
              <a:t>An </a:t>
            </a:r>
            <a:r>
              <a:rPr lang="en-US" sz="2000" dirty="0">
                <a:solidFill>
                  <a:srgbClr val="222222"/>
                </a:solidFill>
                <a:latin typeface="Calibri" panose="020F0502020204030204" pitchFamily="34" charset="0"/>
              </a:rPr>
              <a:t>immediate portfolio of 18 U.S. urban forest planting and preservation projects comprising 79,000 high quality carbon credits</a:t>
            </a:r>
          </a:p>
          <a:p>
            <a:r>
              <a:rPr lang="en-US" dirty="0"/>
              <a:t/>
            </a:r>
            <a:br>
              <a:rPr lang="en-US" dirty="0"/>
            </a:br>
            <a:r>
              <a:rPr lang="en-US" dirty="0"/>
              <a:t>https://www.cityforestcredits.org/carbon-credits/carbon-registry/</a:t>
            </a:r>
          </a:p>
        </p:txBody>
      </p:sp>
      <p:pic>
        <p:nvPicPr>
          <p:cNvPr id="8" name="Picture 7"/>
          <p:cNvPicPr>
            <a:picLocks noChangeAspect="1"/>
          </p:cNvPicPr>
          <p:nvPr/>
        </p:nvPicPr>
        <p:blipFill rotWithShape="1">
          <a:blip r:embed="rId7">
            <a:clrChange>
              <a:clrFrom>
                <a:srgbClr val="FFFFFF"/>
              </a:clrFrom>
              <a:clrTo>
                <a:srgbClr val="FFFFFF">
                  <a:alpha val="0"/>
                </a:srgbClr>
              </a:clrTo>
            </a:clrChange>
          </a:blip>
          <a:srcRect l="8134" t="14860" r="9050" b="12282"/>
          <a:stretch/>
        </p:blipFill>
        <p:spPr>
          <a:xfrm>
            <a:off x="3406845" y="554373"/>
            <a:ext cx="5400475" cy="2671172"/>
          </a:xfrm>
          <a:prstGeom prst="rect">
            <a:avLst/>
          </a:prstGeom>
        </p:spPr>
      </p:pic>
    </p:spTree>
    <p:extLst>
      <p:ext uri="{BB962C8B-B14F-4D97-AF65-F5344CB8AC3E}">
        <p14:creationId xmlns:p14="http://schemas.microsoft.com/office/powerpoint/2010/main" val="5567658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7" y="6124574"/>
            <a:ext cx="12169833" cy="5032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33" y="5622330"/>
            <a:ext cx="1162244" cy="116224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681" y="6124573"/>
            <a:ext cx="525132" cy="503252"/>
          </a:xfrm>
          <a:prstGeom prst="rect">
            <a:avLst/>
          </a:prstGeom>
        </p:spPr>
      </p:pic>
      <p:sp>
        <p:nvSpPr>
          <p:cNvPr id="2" name="Title 1"/>
          <p:cNvSpPr>
            <a:spLocks noGrp="1"/>
          </p:cNvSpPr>
          <p:nvPr>
            <p:ph type="title"/>
          </p:nvPr>
        </p:nvSpPr>
        <p:spPr>
          <a:xfrm>
            <a:off x="839788" y="457200"/>
            <a:ext cx="3932237" cy="530225"/>
          </a:xfrm>
        </p:spPr>
        <p:txBody>
          <a:bodyPr>
            <a:normAutofit fontScale="90000"/>
          </a:bodyPr>
          <a:lstStyle/>
          <a:p>
            <a:r>
              <a:rPr lang="en-US" dirty="0" smtClean="0"/>
              <a:t/>
            </a:r>
            <a:br>
              <a:rPr lang="en-US" dirty="0" smtClean="0"/>
            </a:br>
            <a:r>
              <a:rPr lang="en-US" b="1" dirty="0" smtClean="0"/>
              <a:t>Board Approval</a:t>
            </a:r>
            <a:endParaRPr lang="en-US" b="1" dirty="0"/>
          </a:p>
        </p:txBody>
      </p:sp>
      <p:pic>
        <p:nvPicPr>
          <p:cNvPr id="7" name="Content Placeholder 6"/>
          <p:cNvPicPr>
            <a:picLocks noGrp="1" noChangeAspect="1"/>
          </p:cNvPicPr>
          <p:nvPr>
            <p:ph idx="1"/>
          </p:nvPr>
        </p:nvPicPr>
        <p:blipFill rotWithShape="1">
          <a:blip r:embed="rId5"/>
          <a:srcRect l="1687" t="32251" r="52253" b="12703"/>
          <a:stretch/>
        </p:blipFill>
        <p:spPr>
          <a:xfrm>
            <a:off x="3487040" y="206083"/>
            <a:ext cx="8686044" cy="5790697"/>
          </a:xfrm>
          <a:prstGeom prst="rect">
            <a:avLst/>
          </a:prstGeom>
          <a:ln w="28575">
            <a:solidFill>
              <a:schemeClr val="tx1"/>
            </a:solidFill>
          </a:ln>
        </p:spPr>
      </p:pic>
      <p:sp>
        <p:nvSpPr>
          <p:cNvPr id="6" name="Text Placeholder 5"/>
          <p:cNvSpPr>
            <a:spLocks noGrp="1"/>
          </p:cNvSpPr>
          <p:nvPr>
            <p:ph type="body" sz="half" idx="2"/>
          </p:nvPr>
        </p:nvSpPr>
        <p:spPr>
          <a:xfrm>
            <a:off x="161234" y="1146220"/>
            <a:ext cx="3431972" cy="4722768"/>
          </a:xfrm>
        </p:spPr>
        <p:txBody>
          <a:bodyPr>
            <a:noAutofit/>
          </a:bodyPr>
          <a:lstStyle/>
          <a:p>
            <a:r>
              <a:rPr lang="en-US" sz="2400" dirty="0"/>
              <a:t>Total Credits Issued to the Project, </a:t>
            </a:r>
            <a:r>
              <a:rPr lang="en-US" sz="2400" dirty="0" smtClean="0"/>
              <a:t>tCO2e:    3,230 </a:t>
            </a:r>
            <a:endParaRPr lang="en-US" sz="2400" dirty="0"/>
          </a:p>
          <a:p>
            <a:r>
              <a:rPr lang="en-US" sz="2400" dirty="0"/>
              <a:t>		</a:t>
            </a:r>
          </a:p>
          <a:p>
            <a:r>
              <a:rPr lang="en-US" sz="2400" dirty="0"/>
              <a:t>Total Additional Growth Credits (Year 20</a:t>
            </a:r>
            <a:r>
              <a:rPr lang="en-US" sz="2400" dirty="0" smtClean="0"/>
              <a:t>):  </a:t>
            </a:r>
            <a:r>
              <a:rPr lang="en-US" sz="2400" dirty="0"/>
              <a:t>2,871 </a:t>
            </a:r>
          </a:p>
          <a:p>
            <a:r>
              <a:rPr lang="en-US" sz="2400" dirty="0"/>
              <a:t>		</a:t>
            </a:r>
          </a:p>
          <a:p>
            <a:r>
              <a:rPr lang="en-US" sz="2400" dirty="0"/>
              <a:t>Total Additional Growth Credits (Year 40</a:t>
            </a:r>
            <a:r>
              <a:rPr lang="en-US" sz="2400" dirty="0" smtClean="0"/>
              <a:t>):  </a:t>
            </a:r>
            <a:r>
              <a:rPr lang="en-US" sz="2400" dirty="0"/>
              <a:t>2,871 </a:t>
            </a:r>
            <a:endParaRPr lang="en-US" sz="2400" dirty="0" smtClean="0"/>
          </a:p>
          <a:p>
            <a:r>
              <a:rPr lang="en-US" dirty="0"/>
              <a:t>credit sales </a:t>
            </a:r>
            <a:r>
              <a:rPr lang="en-US" dirty="0" smtClean="0"/>
              <a:t>may be </a:t>
            </a:r>
            <a:r>
              <a:rPr lang="en-US" dirty="0"/>
              <a:t>standardized and automated </a:t>
            </a:r>
            <a:r>
              <a:rPr lang="en-US" dirty="0" smtClean="0"/>
              <a:t>in the future so </a:t>
            </a:r>
            <a:r>
              <a:rPr lang="en-US" dirty="0"/>
              <a:t>that this labor intensive, manual process is replaced by </a:t>
            </a:r>
            <a:r>
              <a:rPr lang="en-US" dirty="0" smtClean="0"/>
              <a:t>something </a:t>
            </a:r>
            <a:r>
              <a:rPr lang="en-US" dirty="0"/>
              <a:t>easier and cheaper.</a:t>
            </a:r>
          </a:p>
        </p:txBody>
      </p:sp>
    </p:spTree>
    <p:extLst>
      <p:ext uri="{BB962C8B-B14F-4D97-AF65-F5344CB8AC3E}">
        <p14:creationId xmlns:p14="http://schemas.microsoft.com/office/powerpoint/2010/main" val="32494149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7" y="6124574"/>
            <a:ext cx="12169833" cy="5032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33" y="5622330"/>
            <a:ext cx="1162244" cy="116224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681" y="6124573"/>
            <a:ext cx="525132" cy="503252"/>
          </a:xfrm>
          <a:prstGeom prst="rect">
            <a:avLst/>
          </a:prstGeom>
        </p:spPr>
      </p:pic>
      <p:sp>
        <p:nvSpPr>
          <p:cNvPr id="4" name="Title 3"/>
          <p:cNvSpPr>
            <a:spLocks noGrp="1"/>
          </p:cNvSpPr>
          <p:nvPr>
            <p:ph type="title"/>
          </p:nvPr>
        </p:nvSpPr>
        <p:spPr>
          <a:xfrm>
            <a:off x="347730" y="457201"/>
            <a:ext cx="3644721" cy="909951"/>
          </a:xfrm>
        </p:spPr>
        <p:txBody>
          <a:bodyPr>
            <a:normAutofit fontScale="90000"/>
          </a:bodyPr>
          <a:lstStyle/>
          <a:p>
            <a:r>
              <a:rPr lang="en-US" b="1" dirty="0" smtClean="0"/>
              <a:t>Monitoring Requirements</a:t>
            </a:r>
            <a:endParaRPr lang="en-US" b="1" dirty="0"/>
          </a:p>
        </p:txBody>
      </p:sp>
      <p:pic>
        <p:nvPicPr>
          <p:cNvPr id="2" name="Picture Placeholder 1"/>
          <p:cNvPicPr>
            <a:picLocks noGrp="1" noChangeAspect="1"/>
          </p:cNvPicPr>
          <p:nvPr>
            <p:ph type="pic" idx="1"/>
          </p:nvPr>
        </p:nvPicPr>
        <p:blipFill rotWithShape="1">
          <a:blip r:embed="rId5"/>
          <a:srcRect l="2508" t="13036" r="2508" b="13237"/>
          <a:stretch/>
        </p:blipFill>
        <p:spPr>
          <a:xfrm>
            <a:off x="4023157" y="660375"/>
            <a:ext cx="8024393" cy="4671478"/>
          </a:xfrm>
          <a:prstGeom prst="rect">
            <a:avLst/>
          </a:prstGeom>
          <a:effectLst>
            <a:outerShdw blurRad="50800" dist="38100" dir="10800000" algn="r" rotWithShape="0">
              <a:prstClr val="black">
                <a:alpha val="40000"/>
              </a:prstClr>
            </a:outerShdw>
          </a:effectLst>
        </p:spPr>
      </p:pic>
      <p:sp>
        <p:nvSpPr>
          <p:cNvPr id="7" name="Text Placeholder 6"/>
          <p:cNvSpPr>
            <a:spLocks noGrp="1"/>
          </p:cNvSpPr>
          <p:nvPr>
            <p:ph type="body" sz="half" idx="2"/>
          </p:nvPr>
        </p:nvSpPr>
        <p:spPr>
          <a:xfrm>
            <a:off x="161234" y="1622738"/>
            <a:ext cx="3702428" cy="4246250"/>
          </a:xfrm>
        </p:spPr>
        <p:txBody>
          <a:bodyPr>
            <a:normAutofit/>
          </a:bodyPr>
          <a:lstStyle/>
          <a:p>
            <a:pPr marL="342900" indent="-342900">
              <a:buFont typeface="Arial" panose="020B0604020202020204" pitchFamily="34" charset="0"/>
              <a:buChar char="•"/>
            </a:pPr>
            <a:r>
              <a:rPr lang="en-US" sz="2400" dirty="0">
                <a:solidFill>
                  <a:srgbClr val="000000"/>
                </a:solidFill>
                <a:latin typeface="Calibri" panose="020F0502020204030204" pitchFamily="34" charset="0"/>
              </a:rPr>
              <a:t>Due every 3 years at anniversary of the Third-Party Verification Report. </a:t>
            </a:r>
            <a:endParaRPr lang="en-US" sz="2400" dirty="0" smtClean="0">
              <a:solidFill>
                <a:srgbClr val="000000"/>
              </a:solidFill>
              <a:latin typeface="Calibri" panose="020F0502020204030204" pitchFamily="34" charset="0"/>
            </a:endParaRPr>
          </a:p>
          <a:p>
            <a:pPr marL="342900" indent="-342900">
              <a:buFont typeface="Arial" panose="020B0604020202020204" pitchFamily="34" charset="0"/>
              <a:buChar char="•"/>
            </a:pPr>
            <a:r>
              <a:rPr lang="en-US" sz="2400" dirty="0" smtClean="0">
                <a:solidFill>
                  <a:srgbClr val="000000"/>
                </a:solidFill>
                <a:latin typeface="Calibri" panose="020F0502020204030204" pitchFamily="34" charset="0"/>
              </a:rPr>
              <a:t>Must </a:t>
            </a:r>
            <a:r>
              <a:rPr lang="en-US" sz="2400" dirty="0">
                <a:solidFill>
                  <a:srgbClr val="000000"/>
                </a:solidFill>
                <a:latin typeface="Calibri" panose="020F0502020204030204" pitchFamily="34" charset="0"/>
              </a:rPr>
              <a:t>include imaging. If imaging shows net tree loss of greater than 8% of canopy, CFC requires </a:t>
            </a:r>
            <a:r>
              <a:rPr lang="en-US" sz="2400" dirty="0" smtClean="0">
                <a:solidFill>
                  <a:srgbClr val="000000"/>
                </a:solidFill>
                <a:latin typeface="Calibri" panose="020F0502020204030204" pitchFamily="34" charset="0"/>
              </a:rPr>
              <a:t>further </a:t>
            </a:r>
            <a:r>
              <a:rPr lang="en-US" sz="2400" dirty="0">
                <a:solidFill>
                  <a:srgbClr val="000000"/>
                </a:solidFill>
                <a:latin typeface="Calibri" panose="020F0502020204030204" pitchFamily="34" charset="0"/>
              </a:rPr>
              <a:t>investigation. </a:t>
            </a:r>
            <a:endParaRPr lang="en-US" sz="2400" dirty="0" smtClean="0">
              <a:solidFill>
                <a:srgbClr val="000000"/>
              </a:solidFill>
              <a:latin typeface="Calibri" panose="020F0502020204030204" pitchFamily="34" charset="0"/>
            </a:endParaRPr>
          </a:p>
          <a:p>
            <a:pPr marL="342900" indent="-342900">
              <a:buFont typeface="Arial" panose="020B0604020202020204" pitchFamily="34" charset="0"/>
              <a:buChar char="•"/>
            </a:pPr>
            <a:r>
              <a:rPr lang="en-US" sz="2400" dirty="0" smtClean="0">
                <a:solidFill>
                  <a:srgbClr val="000000"/>
                </a:solidFill>
                <a:latin typeface="Calibri" panose="020F0502020204030204" pitchFamily="34" charset="0"/>
              </a:rPr>
              <a:t>This </a:t>
            </a:r>
            <a:r>
              <a:rPr lang="en-US" sz="2400" dirty="0">
                <a:solidFill>
                  <a:srgbClr val="000000"/>
                </a:solidFill>
                <a:latin typeface="Calibri" panose="020F0502020204030204" pitchFamily="34" charset="0"/>
              </a:rPr>
              <a:t>is a public document posted on the CFC Registry.</a:t>
            </a:r>
            <a:r>
              <a:rPr lang="en-US" sz="2400" dirty="0"/>
              <a:t> </a:t>
            </a:r>
          </a:p>
        </p:txBody>
      </p:sp>
    </p:spTree>
    <p:extLst>
      <p:ext uri="{BB962C8B-B14F-4D97-AF65-F5344CB8AC3E}">
        <p14:creationId xmlns:p14="http://schemas.microsoft.com/office/powerpoint/2010/main" val="24209104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991" t="22377" r="11608" b="32255"/>
          <a:stretch/>
        </p:blipFill>
        <p:spPr>
          <a:xfrm>
            <a:off x="1583870" y="2106385"/>
            <a:ext cx="9192987" cy="4425043"/>
          </a:xfrm>
          <a:prstGeom prst="rect">
            <a:avLst/>
          </a:prstGeom>
        </p:spPr>
      </p:pic>
      <p:sp>
        <p:nvSpPr>
          <p:cNvPr id="3" name="Freeform 2"/>
          <p:cNvSpPr/>
          <p:nvPr/>
        </p:nvSpPr>
        <p:spPr>
          <a:xfrm>
            <a:off x="4057650" y="4781549"/>
            <a:ext cx="1071563" cy="1019175"/>
          </a:xfrm>
          <a:custGeom>
            <a:avLst/>
            <a:gdLst>
              <a:gd name="connsiteX0" fmla="*/ 133350 w 1071563"/>
              <a:gd name="connsiteY0" fmla="*/ 0 h 1019175"/>
              <a:gd name="connsiteX1" fmla="*/ 0 w 1071563"/>
              <a:gd name="connsiteY1" fmla="*/ 900113 h 1019175"/>
              <a:gd name="connsiteX2" fmla="*/ 1071563 w 1071563"/>
              <a:gd name="connsiteY2" fmla="*/ 1019175 h 1019175"/>
              <a:gd name="connsiteX3" fmla="*/ 1038225 w 1071563"/>
              <a:gd name="connsiteY3" fmla="*/ 23813 h 1019175"/>
              <a:gd name="connsiteX4" fmla="*/ 133350 w 1071563"/>
              <a:gd name="connsiteY4" fmla="*/ 0 h 101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63" h="1019175">
                <a:moveTo>
                  <a:pt x="133350" y="0"/>
                </a:moveTo>
                <a:lnTo>
                  <a:pt x="0" y="900113"/>
                </a:lnTo>
                <a:lnTo>
                  <a:pt x="1071563" y="1019175"/>
                </a:lnTo>
                <a:lnTo>
                  <a:pt x="1038225" y="23813"/>
                </a:lnTo>
                <a:lnTo>
                  <a:pt x="133350"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789116" y="356334"/>
            <a:ext cx="2286198" cy="1475360"/>
          </a:xfrm>
          <a:prstGeom prst="rect">
            <a:avLst/>
          </a:prstGeom>
        </p:spPr>
      </p:pic>
      <p:sp>
        <p:nvSpPr>
          <p:cNvPr id="7" name="TextBox 6"/>
          <p:cNvSpPr txBox="1"/>
          <p:nvPr/>
        </p:nvSpPr>
        <p:spPr>
          <a:xfrm>
            <a:off x="3075314" y="581219"/>
            <a:ext cx="7205388" cy="1077218"/>
          </a:xfrm>
          <a:prstGeom prst="rect">
            <a:avLst/>
          </a:prstGeom>
          <a:noFill/>
        </p:spPr>
        <p:txBody>
          <a:bodyPr wrap="square" rtlCol="0">
            <a:spAutoFit/>
          </a:bodyPr>
          <a:lstStyle/>
          <a:p>
            <a:pPr algn="ctr"/>
            <a:r>
              <a:rPr lang="en-US" sz="3200" dirty="0" smtClean="0"/>
              <a:t>Case Study 2: Reservation Woods </a:t>
            </a:r>
          </a:p>
          <a:p>
            <a:pPr algn="ctr"/>
            <a:r>
              <a:rPr lang="en-US" sz="3200" dirty="0" smtClean="0"/>
              <a:t>Acquisition Project (10.0869-acres</a:t>
            </a:r>
            <a:r>
              <a:rPr lang="en-US" sz="2400" dirty="0" smtClean="0"/>
              <a:t>)</a:t>
            </a:r>
            <a:endParaRPr lang="en-US" sz="2400" dirty="0"/>
          </a:p>
        </p:txBody>
      </p:sp>
    </p:spTree>
    <p:extLst>
      <p:ext uri="{BB962C8B-B14F-4D97-AF65-F5344CB8AC3E}">
        <p14:creationId xmlns:p14="http://schemas.microsoft.com/office/powerpoint/2010/main" val="2949273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62" t="31640" r="21043" b="9375"/>
          <a:stretch/>
        </p:blipFill>
        <p:spPr>
          <a:xfrm>
            <a:off x="635000" y="139700"/>
            <a:ext cx="10934700" cy="6666782"/>
          </a:xfrm>
          <a:prstGeom prst="rect">
            <a:avLst/>
          </a:prstGeom>
        </p:spPr>
      </p:pic>
    </p:spTree>
    <p:extLst>
      <p:ext uri="{BB962C8B-B14F-4D97-AF65-F5344CB8AC3E}">
        <p14:creationId xmlns:p14="http://schemas.microsoft.com/office/powerpoint/2010/main" val="1240824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6DDBB80-BA00-4775-982A-6AA55C3D4C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95504"/>
          <a:stretch/>
        </p:blipFill>
        <p:spPr>
          <a:xfrm>
            <a:off x="0" y="-8573"/>
            <a:ext cx="609600" cy="6866573"/>
          </a:xfrm>
          <a:prstGeom prst="rect">
            <a:avLst/>
          </a:prstGeom>
        </p:spPr>
      </p:pic>
      <p:sp>
        <p:nvSpPr>
          <p:cNvPr id="3" name="Title 2">
            <a:extLst>
              <a:ext uri="{FF2B5EF4-FFF2-40B4-BE49-F238E27FC236}">
                <a16:creationId xmlns:a16="http://schemas.microsoft.com/office/drawing/2014/main" id="{0AAE4882-6561-19A6-9A70-F6119F786A0E}"/>
              </a:ext>
            </a:extLst>
          </p:cNvPr>
          <p:cNvSpPr>
            <a:spLocks noGrp="1"/>
          </p:cNvSpPr>
          <p:nvPr>
            <p:ph type="title"/>
          </p:nvPr>
        </p:nvSpPr>
        <p:spPr/>
        <p:txBody>
          <a:bodyPr/>
          <a:lstStyle/>
          <a:p>
            <a:endParaRPr lang="en-US" dirty="0"/>
          </a:p>
        </p:txBody>
      </p:sp>
      <p:sp>
        <p:nvSpPr>
          <p:cNvPr id="2" name="object 5">
            <a:extLst>
              <a:ext uri="{FF2B5EF4-FFF2-40B4-BE49-F238E27FC236}">
                <a16:creationId xmlns:a16="http://schemas.microsoft.com/office/drawing/2014/main" id="{8758A2FA-592F-A139-433E-AD687740CF43}"/>
              </a:ext>
            </a:extLst>
          </p:cNvPr>
          <p:cNvSpPr txBox="1">
            <a:spLocks/>
          </p:cNvSpPr>
          <p:nvPr/>
        </p:nvSpPr>
        <p:spPr>
          <a:xfrm>
            <a:off x="1415143" y="558912"/>
            <a:ext cx="10056962" cy="876797"/>
          </a:xfrm>
          <a:prstGeom prst="rect">
            <a:avLst/>
          </a:prstGeom>
        </p:spPr>
        <p:txBody>
          <a:bodyPr vert="horz" lIns="91440" tIns="45720" rIns="91440" bIns="45720" rtlCol="0" anchor="b">
            <a:noAutofit/>
          </a:bodyPr>
          <a:lstStyle>
            <a:lvl1pPr>
              <a:defRPr lang="en-US" sz="3600" b="1" i="0" kern="1200" baseline="30000" smtClean="0">
                <a:solidFill>
                  <a:srgbClr val="2F3B52"/>
                </a:solidFill>
                <a:latin typeface="Arial"/>
                <a:ea typeface="+mj-ea"/>
                <a:cs typeface="Arial"/>
              </a:defRPr>
            </a:lvl1pPr>
          </a:lstStyle>
          <a:p>
            <a:pPr marL="12700">
              <a:lnSpc>
                <a:spcPct val="90000"/>
              </a:lnSpc>
              <a:spcBef>
                <a:spcPct val="0"/>
              </a:spcBef>
            </a:pPr>
            <a:r>
              <a:rPr sz="4400" baseline="0" dirty="0">
                <a:latin typeface="Arial" panose="020B0604020202020204" pitchFamily="34" charset="0"/>
                <a:cs typeface="Arial" panose="020B0604020202020204" pitchFamily="34" charset="0"/>
              </a:rPr>
              <a:t>About City Forest Credits</a:t>
            </a:r>
          </a:p>
        </p:txBody>
      </p:sp>
      <p:sp>
        <p:nvSpPr>
          <p:cNvPr id="5" name="object 2">
            <a:extLst>
              <a:ext uri="{FF2B5EF4-FFF2-40B4-BE49-F238E27FC236}">
                <a16:creationId xmlns:a16="http://schemas.microsoft.com/office/drawing/2014/main" id="{8258A3D3-689E-51EA-DA50-0B557C534847}"/>
              </a:ext>
            </a:extLst>
          </p:cNvPr>
          <p:cNvSpPr txBox="1"/>
          <p:nvPr/>
        </p:nvSpPr>
        <p:spPr>
          <a:xfrm>
            <a:off x="1415143" y="1894114"/>
            <a:ext cx="10056962" cy="4963886"/>
          </a:xfrm>
          <a:prstGeom prst="rect">
            <a:avLst/>
          </a:prstGeom>
        </p:spPr>
        <p:txBody>
          <a:bodyPr vert="horz" lIns="91440" tIns="45720" rIns="91440" bIns="45720" rtlCol="0">
            <a:normAutofit/>
          </a:bodyPr>
          <a:lstStyle/>
          <a:p>
            <a:pPr marL="102870">
              <a:lnSpc>
                <a:spcPct val="107000"/>
              </a:lnSpc>
              <a:buClr>
                <a:srgbClr val="4E9BC8"/>
              </a:buClr>
              <a:buSzPts val="1760"/>
              <a:buFont typeface="Quattrocento Sans"/>
              <a:buNone/>
            </a:pPr>
            <a:r>
              <a:rPr lang="en-US" sz="3200" b="1" dirty="0">
                <a:solidFill>
                  <a:srgbClr val="309C5F"/>
                </a:solidFill>
                <a:latin typeface="Calibri(Body)"/>
                <a:ea typeface="Quattrocento Sans"/>
                <a:cs typeface="Quattrocento Sans"/>
                <a:sym typeface="Quattrocento Sans"/>
              </a:rPr>
              <a:t>Generating new carbon revenue and high-quality projects for greener, healthier, and more equitable cities</a:t>
            </a:r>
          </a:p>
          <a:p>
            <a:pPr marL="102870">
              <a:lnSpc>
                <a:spcPct val="107000"/>
              </a:lnSpc>
              <a:buClr>
                <a:srgbClr val="4E9BC8"/>
              </a:buClr>
              <a:buSzPts val="1760"/>
              <a:buFont typeface="Quattrocento Sans"/>
              <a:buNone/>
            </a:pPr>
            <a:endParaRPr lang="en-US" sz="3200" dirty="0">
              <a:solidFill>
                <a:prstClr val="black"/>
              </a:solidFill>
              <a:latin typeface="Calibri(Body)"/>
            </a:endParaRPr>
          </a:p>
          <a:p>
            <a:pPr marL="285750" indent="-182880">
              <a:lnSpc>
                <a:spcPct val="107000"/>
              </a:lnSpc>
              <a:spcAft>
                <a:spcPts val="800"/>
              </a:spcAft>
              <a:buClr>
                <a:srgbClr val="4E9BC8"/>
              </a:buClr>
              <a:buSzPct val="80000"/>
              <a:buFont typeface="Wingdings" pitchFamily="2" charset="2"/>
              <a:buChar char="§"/>
              <a:defRPr/>
            </a:pPr>
            <a:r>
              <a:rPr lang="en-US" sz="3200" dirty="0">
                <a:solidFill>
                  <a:prstClr val="black">
                    <a:lumMod val="85000"/>
                    <a:lumOff val="15000"/>
                  </a:prstClr>
                </a:solidFill>
                <a:latin typeface="Calibri(Body)"/>
                <a:cs typeface="Segoe UI" panose="020B0502040204020203" pitchFamily="34" charset="0"/>
              </a:rPr>
              <a:t>National 501(c)(3) nonprofit carbon registry</a:t>
            </a:r>
          </a:p>
          <a:p>
            <a:pPr marL="285750" indent="-182880">
              <a:lnSpc>
                <a:spcPct val="107000"/>
              </a:lnSpc>
              <a:spcAft>
                <a:spcPts val="800"/>
              </a:spcAft>
              <a:buClr>
                <a:srgbClr val="4E9BC8"/>
              </a:buClr>
              <a:buSzPct val="80000"/>
              <a:buFont typeface="Wingdings" pitchFamily="2" charset="2"/>
              <a:buChar char="§"/>
              <a:defRPr/>
            </a:pPr>
            <a:r>
              <a:rPr lang="en-US" sz="3200" dirty="0">
                <a:solidFill>
                  <a:prstClr val="black">
                    <a:lumMod val="85000"/>
                    <a:lumOff val="15000"/>
                  </a:prstClr>
                </a:solidFill>
                <a:latin typeface="Calibri(Body)"/>
                <a:cs typeface="Segoe UI" panose="020B0502040204020203" pitchFamily="34" charset="0"/>
              </a:rPr>
              <a:t>Connect urban forest leaders to new source of funding</a:t>
            </a:r>
          </a:p>
          <a:p>
            <a:pPr marL="285750" indent="-182880">
              <a:lnSpc>
                <a:spcPct val="107000"/>
              </a:lnSpc>
              <a:spcAft>
                <a:spcPts val="800"/>
              </a:spcAft>
              <a:buClr>
                <a:srgbClr val="4E9BC8"/>
              </a:buClr>
              <a:buSzPct val="80000"/>
              <a:buFont typeface="Wingdings" pitchFamily="2" charset="2"/>
              <a:buChar char="§"/>
              <a:defRPr/>
            </a:pPr>
            <a:r>
              <a:rPr lang="en-US" sz="3200" dirty="0">
                <a:solidFill>
                  <a:prstClr val="black">
                    <a:lumMod val="85000"/>
                    <a:lumOff val="15000"/>
                  </a:prstClr>
                </a:solidFill>
                <a:latin typeface="Calibri(Body)"/>
                <a:cs typeface="Segoe UI" panose="020B0502040204020203" pitchFamily="34" charset="0"/>
              </a:rPr>
              <a:t>Empower companies to invest in local climate action</a:t>
            </a:r>
            <a:endParaRPr lang="en-US" sz="3200" dirty="0">
              <a:solidFill>
                <a:prstClr val="black"/>
              </a:solidFill>
              <a:latin typeface="Calibri(Body)"/>
              <a:cs typeface="Segoe UI" panose="020B0502040204020203" pitchFamily="34" charset="0"/>
            </a:endParaRPr>
          </a:p>
          <a:p>
            <a:pPr marL="12700" indent="-228600">
              <a:lnSpc>
                <a:spcPct val="90000"/>
              </a:lnSpc>
              <a:spcBef>
                <a:spcPts val="370"/>
              </a:spcBef>
              <a:buFont typeface="Arial" panose="020B0604020202020204" pitchFamily="34" charset="0"/>
              <a:buChar char="•"/>
              <a:defRPr/>
            </a:pPr>
            <a:endParaRPr lang="en-US" dirty="0">
              <a:solidFill>
                <a:prstClr val="black"/>
              </a:solidFill>
            </a:endParaRPr>
          </a:p>
          <a:p>
            <a:pPr marL="12700" indent="-228600">
              <a:lnSpc>
                <a:spcPct val="90000"/>
              </a:lnSpc>
              <a:spcBef>
                <a:spcPts val="370"/>
              </a:spcBef>
              <a:buFont typeface="Arial" panose="020B0604020202020204" pitchFamily="34" charset="0"/>
              <a:buChar char="•"/>
              <a:defRPr/>
            </a:pPr>
            <a:endParaRPr lang="en-US" dirty="0">
              <a:solidFill>
                <a:prstClr val="black"/>
              </a:solidFill>
            </a:endParaRPr>
          </a:p>
          <a:p>
            <a:pPr marL="12700" indent="-228600">
              <a:lnSpc>
                <a:spcPct val="90000"/>
              </a:lnSpc>
              <a:spcBef>
                <a:spcPts val="370"/>
              </a:spcBef>
              <a:buFont typeface="Arial" panose="020B0604020202020204" pitchFamily="34" charset="0"/>
              <a:buChar char="•"/>
              <a:defRPr/>
            </a:pPr>
            <a:endParaRPr lang="en-US" dirty="0">
              <a:solidFill>
                <a:prstClr val="black"/>
              </a:solidFill>
            </a:endParaRPr>
          </a:p>
        </p:txBody>
      </p:sp>
    </p:spTree>
    <p:extLst>
      <p:ext uri="{BB962C8B-B14F-4D97-AF65-F5344CB8AC3E}">
        <p14:creationId xmlns:p14="http://schemas.microsoft.com/office/powerpoint/2010/main" val="4590221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8114" b="12555"/>
          <a:stretch/>
        </p:blipFill>
        <p:spPr>
          <a:xfrm>
            <a:off x="829340" y="850605"/>
            <a:ext cx="10597116" cy="5877704"/>
          </a:xfrm>
          <a:prstGeom prst="rect">
            <a:avLst/>
          </a:prstGeom>
        </p:spPr>
      </p:pic>
      <p:sp>
        <p:nvSpPr>
          <p:cNvPr id="3" name="Freeform 2"/>
          <p:cNvSpPr/>
          <p:nvPr/>
        </p:nvSpPr>
        <p:spPr>
          <a:xfrm>
            <a:off x="3466214" y="4359349"/>
            <a:ext cx="2913321" cy="2360428"/>
          </a:xfrm>
          <a:custGeom>
            <a:avLst/>
            <a:gdLst>
              <a:gd name="connsiteX0" fmla="*/ 0 w 2913321"/>
              <a:gd name="connsiteY0" fmla="*/ 106326 h 2360428"/>
              <a:gd name="connsiteX1" fmla="*/ 0 w 2913321"/>
              <a:gd name="connsiteY1" fmla="*/ 1488558 h 2360428"/>
              <a:gd name="connsiteX2" fmla="*/ 467833 w 2913321"/>
              <a:gd name="connsiteY2" fmla="*/ 2360428 h 2360428"/>
              <a:gd name="connsiteX3" fmla="*/ 2828260 w 2913321"/>
              <a:gd name="connsiteY3" fmla="*/ 2317898 h 2360428"/>
              <a:gd name="connsiteX4" fmla="*/ 2913321 w 2913321"/>
              <a:gd name="connsiteY4" fmla="*/ 0 h 2360428"/>
              <a:gd name="connsiteX5" fmla="*/ 170121 w 2913321"/>
              <a:gd name="connsiteY5" fmla="*/ 148856 h 236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3321" h="2360428">
                <a:moveTo>
                  <a:pt x="0" y="106326"/>
                </a:moveTo>
                <a:lnTo>
                  <a:pt x="0" y="1488558"/>
                </a:lnTo>
                <a:lnTo>
                  <a:pt x="467833" y="2360428"/>
                </a:lnTo>
                <a:lnTo>
                  <a:pt x="2828260" y="2317898"/>
                </a:lnTo>
                <a:lnTo>
                  <a:pt x="2913321" y="0"/>
                </a:lnTo>
                <a:lnTo>
                  <a:pt x="170121" y="148856"/>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7910623" y="4593265"/>
            <a:ext cx="978196" cy="1637414"/>
          </a:xfrm>
          <a:custGeom>
            <a:avLst/>
            <a:gdLst>
              <a:gd name="connsiteX0" fmla="*/ 0 w 978196"/>
              <a:gd name="connsiteY0" fmla="*/ 42531 h 1637414"/>
              <a:gd name="connsiteX1" fmla="*/ 0 w 978196"/>
              <a:gd name="connsiteY1" fmla="*/ 1573619 h 1637414"/>
              <a:gd name="connsiteX2" fmla="*/ 765544 w 978196"/>
              <a:gd name="connsiteY2" fmla="*/ 1637414 h 1637414"/>
              <a:gd name="connsiteX3" fmla="*/ 978196 w 978196"/>
              <a:gd name="connsiteY3" fmla="*/ 1297172 h 1637414"/>
              <a:gd name="connsiteX4" fmla="*/ 978196 w 978196"/>
              <a:gd name="connsiteY4" fmla="*/ 42531 h 1637414"/>
              <a:gd name="connsiteX5" fmla="*/ 42530 w 978196"/>
              <a:gd name="connsiteY5" fmla="*/ 0 h 163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196" h="1637414">
                <a:moveTo>
                  <a:pt x="0" y="42531"/>
                </a:moveTo>
                <a:lnTo>
                  <a:pt x="0" y="1573619"/>
                </a:lnTo>
                <a:lnTo>
                  <a:pt x="765544" y="1637414"/>
                </a:lnTo>
                <a:lnTo>
                  <a:pt x="978196" y="1297172"/>
                </a:lnTo>
                <a:lnTo>
                  <a:pt x="978196" y="42531"/>
                </a:lnTo>
                <a:lnTo>
                  <a:pt x="42530" y="0"/>
                </a:lnTo>
              </a:path>
            </a:pathLst>
          </a:cu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912242" y="871870"/>
            <a:ext cx="3296093" cy="1658679"/>
          </a:xfrm>
          <a:custGeom>
            <a:avLst/>
            <a:gdLst>
              <a:gd name="connsiteX0" fmla="*/ 0 w 3296093"/>
              <a:gd name="connsiteY0" fmla="*/ 21265 h 1658679"/>
              <a:gd name="connsiteX1" fmla="*/ 106325 w 3296093"/>
              <a:gd name="connsiteY1" fmla="*/ 978195 h 1658679"/>
              <a:gd name="connsiteX2" fmla="*/ 1212111 w 3296093"/>
              <a:gd name="connsiteY2" fmla="*/ 1658679 h 1658679"/>
              <a:gd name="connsiteX3" fmla="*/ 2190307 w 3296093"/>
              <a:gd name="connsiteY3" fmla="*/ 1658679 h 1658679"/>
              <a:gd name="connsiteX4" fmla="*/ 2147777 w 3296093"/>
              <a:gd name="connsiteY4" fmla="*/ 850605 h 1658679"/>
              <a:gd name="connsiteX5" fmla="*/ 3296093 w 3296093"/>
              <a:gd name="connsiteY5" fmla="*/ 723014 h 1658679"/>
              <a:gd name="connsiteX6" fmla="*/ 3168502 w 3296093"/>
              <a:gd name="connsiteY6" fmla="*/ 0 h 1658679"/>
              <a:gd name="connsiteX7" fmla="*/ 148856 w 3296093"/>
              <a:gd name="connsiteY7" fmla="*/ 21265 h 1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6093" h="1658679">
                <a:moveTo>
                  <a:pt x="0" y="21265"/>
                </a:moveTo>
                <a:lnTo>
                  <a:pt x="106325" y="978195"/>
                </a:lnTo>
                <a:lnTo>
                  <a:pt x="1212111" y="1658679"/>
                </a:lnTo>
                <a:lnTo>
                  <a:pt x="2190307" y="1658679"/>
                </a:lnTo>
                <a:lnTo>
                  <a:pt x="2147777" y="850605"/>
                </a:lnTo>
                <a:lnTo>
                  <a:pt x="3296093" y="723014"/>
                </a:lnTo>
                <a:lnTo>
                  <a:pt x="3168502" y="0"/>
                </a:lnTo>
                <a:lnTo>
                  <a:pt x="148856" y="21265"/>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8314660" y="2615610"/>
            <a:ext cx="2424224" cy="2041451"/>
          </a:xfrm>
          <a:custGeom>
            <a:avLst/>
            <a:gdLst>
              <a:gd name="connsiteX0" fmla="*/ 2424224 w 2424224"/>
              <a:gd name="connsiteY0" fmla="*/ 0 h 2041451"/>
              <a:gd name="connsiteX1" fmla="*/ 0 w 2424224"/>
              <a:gd name="connsiteY1" fmla="*/ 0 h 2041451"/>
              <a:gd name="connsiteX2" fmla="*/ 63796 w 2424224"/>
              <a:gd name="connsiteY2" fmla="*/ 999460 h 2041451"/>
              <a:gd name="connsiteX3" fmla="*/ 871870 w 2424224"/>
              <a:gd name="connsiteY3" fmla="*/ 956930 h 2041451"/>
              <a:gd name="connsiteX4" fmla="*/ 1488559 w 2424224"/>
              <a:gd name="connsiteY4" fmla="*/ 1403497 h 2041451"/>
              <a:gd name="connsiteX5" fmla="*/ 1509824 w 2424224"/>
              <a:gd name="connsiteY5" fmla="*/ 2041451 h 2041451"/>
              <a:gd name="connsiteX6" fmla="*/ 2402959 w 2424224"/>
              <a:gd name="connsiteY6" fmla="*/ 765544 h 2041451"/>
              <a:gd name="connsiteX7" fmla="*/ 2424224 w 2424224"/>
              <a:gd name="connsiteY7" fmla="*/ 0 h 204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4224" h="2041451">
                <a:moveTo>
                  <a:pt x="2424224" y="0"/>
                </a:moveTo>
                <a:lnTo>
                  <a:pt x="0" y="0"/>
                </a:lnTo>
                <a:lnTo>
                  <a:pt x="63796" y="999460"/>
                </a:lnTo>
                <a:lnTo>
                  <a:pt x="871870" y="956930"/>
                </a:lnTo>
                <a:lnTo>
                  <a:pt x="1488559" y="1403497"/>
                </a:lnTo>
                <a:lnTo>
                  <a:pt x="1509824" y="2041451"/>
                </a:lnTo>
                <a:lnTo>
                  <a:pt x="2402959" y="765544"/>
                </a:lnTo>
                <a:lnTo>
                  <a:pt x="2424224" y="0"/>
                </a:lnTo>
                <a:close/>
              </a:path>
            </a:pathLst>
          </a:cu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12363" y="97949"/>
            <a:ext cx="9394623" cy="646331"/>
          </a:xfrm>
          <a:prstGeom prst="rect">
            <a:avLst/>
          </a:prstGeom>
          <a:noFill/>
        </p:spPr>
        <p:txBody>
          <a:bodyPr wrap="none" rtlCol="0">
            <a:spAutoFit/>
          </a:bodyPr>
          <a:lstStyle/>
          <a:p>
            <a:r>
              <a:rPr lang="en-US" sz="3600" dirty="0" smtClean="0"/>
              <a:t>Increasing Threats from Residential Development</a:t>
            </a:r>
            <a:endParaRPr lang="en-US" sz="3600" dirty="0"/>
          </a:p>
        </p:txBody>
      </p:sp>
    </p:spTree>
    <p:extLst>
      <p:ext uri="{BB962C8B-B14F-4D97-AF65-F5344CB8AC3E}">
        <p14:creationId xmlns:p14="http://schemas.microsoft.com/office/powerpoint/2010/main" val="2320786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89" t="16183" r="25536" b="4632"/>
          <a:stretch/>
        </p:blipFill>
        <p:spPr>
          <a:xfrm>
            <a:off x="326571" y="310244"/>
            <a:ext cx="6634233" cy="6057900"/>
          </a:xfrm>
          <a:prstGeom prst="rect">
            <a:avLst/>
          </a:prstGeom>
        </p:spPr>
      </p:pic>
      <p:pic>
        <p:nvPicPr>
          <p:cNvPr id="3" name="Picture 2"/>
          <p:cNvPicPr>
            <a:picLocks noChangeAspect="1"/>
          </p:cNvPicPr>
          <p:nvPr/>
        </p:nvPicPr>
        <p:blipFill rotWithShape="1">
          <a:blip r:embed="rId3"/>
          <a:srcRect l="20759" t="24386" r="43214" b="13672"/>
          <a:stretch/>
        </p:blipFill>
        <p:spPr>
          <a:xfrm>
            <a:off x="7478485" y="310244"/>
            <a:ext cx="4392385" cy="6041572"/>
          </a:xfrm>
          <a:prstGeom prst="rect">
            <a:avLst/>
          </a:prstGeom>
        </p:spPr>
      </p:pic>
    </p:spTree>
    <p:extLst>
      <p:ext uri="{BB962C8B-B14F-4D97-AF65-F5344CB8AC3E}">
        <p14:creationId xmlns:p14="http://schemas.microsoft.com/office/powerpoint/2010/main" val="21410072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214" t="13170" r="37321"/>
          <a:stretch/>
        </p:blipFill>
        <p:spPr>
          <a:xfrm>
            <a:off x="212272" y="130628"/>
            <a:ext cx="4196441" cy="6555886"/>
          </a:xfrm>
          <a:prstGeom prst="rect">
            <a:avLst/>
          </a:prstGeom>
        </p:spPr>
      </p:pic>
      <p:pic>
        <p:nvPicPr>
          <p:cNvPr id="3" name="Picture 2"/>
          <p:cNvPicPr>
            <a:picLocks noChangeAspect="1"/>
          </p:cNvPicPr>
          <p:nvPr/>
        </p:nvPicPr>
        <p:blipFill rotWithShape="1">
          <a:blip r:embed="rId3"/>
          <a:srcRect l="18348" t="13504" r="37589" b="15179"/>
          <a:stretch/>
        </p:blipFill>
        <p:spPr>
          <a:xfrm>
            <a:off x="5845629" y="65315"/>
            <a:ext cx="5113555" cy="6621200"/>
          </a:xfrm>
          <a:prstGeom prst="rect">
            <a:avLst/>
          </a:prstGeom>
        </p:spPr>
      </p:pic>
    </p:spTree>
    <p:extLst>
      <p:ext uri="{BB962C8B-B14F-4D97-AF65-F5344CB8AC3E}">
        <p14:creationId xmlns:p14="http://schemas.microsoft.com/office/powerpoint/2010/main" val="23012860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3388" y="483497"/>
            <a:ext cx="11323388" cy="489657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7892" y="5518298"/>
            <a:ext cx="1678884" cy="1083670"/>
          </a:xfrm>
          <a:prstGeom prst="rect">
            <a:avLst/>
          </a:prstGeom>
        </p:spPr>
      </p:pic>
    </p:spTree>
    <p:extLst>
      <p:ext uri="{BB962C8B-B14F-4D97-AF65-F5344CB8AC3E}">
        <p14:creationId xmlns:p14="http://schemas.microsoft.com/office/powerpoint/2010/main" val="1667576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291" t="17448" r="34688" b="10547"/>
          <a:stretch/>
        </p:blipFill>
        <p:spPr>
          <a:xfrm>
            <a:off x="495300" y="228600"/>
            <a:ext cx="5198296" cy="6235700"/>
          </a:xfrm>
          <a:prstGeom prst="rect">
            <a:avLst/>
          </a:prstGeom>
        </p:spPr>
      </p:pic>
    </p:spTree>
    <p:extLst>
      <p:ext uri="{BB962C8B-B14F-4D97-AF65-F5344CB8AC3E}">
        <p14:creationId xmlns:p14="http://schemas.microsoft.com/office/powerpoint/2010/main" val="4153673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2847474" y="2174182"/>
            <a:ext cx="8723547" cy="4094326"/>
          </a:xfrm>
          <a:prstGeom prst="rect">
            <a:avLst/>
          </a:prstGeom>
        </p:spPr>
        <p:txBody>
          <a:bodyPr vert="horz" wrap="square" lIns="0" tIns="168910" rIns="0" bIns="0" rtlCol="0">
            <a:spAutoFit/>
          </a:bodyPr>
          <a:lstStyle/>
          <a:p>
            <a:pPr marL="12700">
              <a:spcBef>
                <a:spcPts val="1330"/>
              </a:spcBef>
            </a:pPr>
            <a:r>
              <a:rPr lang="en-US" sz="2000" b="1" dirty="0" smtClean="0">
                <a:solidFill>
                  <a:srgbClr val="2F9C5F"/>
                </a:solidFill>
                <a:latin typeface="Segoe UI"/>
                <a:cs typeface="Segoe UI"/>
              </a:rPr>
              <a:t>Crowley Oaks</a:t>
            </a:r>
            <a:endParaRPr sz="2000" dirty="0">
              <a:solidFill>
                <a:prstClr val="black"/>
              </a:solidFill>
              <a:latin typeface="Segoe UI"/>
              <a:cs typeface="Segoe UI"/>
            </a:endParaRPr>
          </a:p>
          <a:p>
            <a:pPr marL="195580" marR="5080" indent="-182880">
              <a:lnSpc>
                <a:spcPct val="106900"/>
              </a:lnSpc>
              <a:spcBef>
                <a:spcPts val="844"/>
              </a:spcBef>
              <a:buClr>
                <a:srgbClr val="4E9BC7"/>
              </a:buClr>
              <a:buSzPct val="78125"/>
              <a:buFont typeface="Wingdings"/>
              <a:buChar char=""/>
              <a:tabLst>
                <a:tab pos="195580" algn="l"/>
              </a:tabLst>
            </a:pPr>
            <a:r>
              <a:rPr lang="en-US" sz="1600" b="1" dirty="0" smtClean="0">
                <a:solidFill>
                  <a:srgbClr val="2F9C5F"/>
                </a:solidFill>
                <a:latin typeface="Segoe UI"/>
                <a:cs typeface="Segoe UI"/>
              </a:rPr>
              <a:t>Site:  </a:t>
            </a:r>
            <a:r>
              <a:rPr lang="en-US" spc="-10" dirty="0" smtClean="0">
                <a:solidFill>
                  <a:prstClr val="black"/>
                </a:solidFill>
                <a:ea typeface="Calibri" panose="020F0502020204030204" pitchFamily="34" charset="0"/>
              </a:rPr>
              <a:t>45-acre oak-hickory woodland that is part of the largest unprotected remaining oak woods in McHenry County. </a:t>
            </a:r>
            <a:endParaRPr lang="en-US" b="1" dirty="0" smtClean="0">
              <a:solidFill>
                <a:srgbClr val="2F9C5F"/>
              </a:solidFill>
              <a:latin typeface="Segoe UI"/>
              <a:cs typeface="Segoe UI"/>
            </a:endParaRPr>
          </a:p>
          <a:p>
            <a:pPr marL="195580" marR="5080" indent="-182880">
              <a:lnSpc>
                <a:spcPct val="106900"/>
              </a:lnSpc>
              <a:spcBef>
                <a:spcPts val="844"/>
              </a:spcBef>
              <a:buClr>
                <a:srgbClr val="4E9BC7"/>
              </a:buClr>
              <a:buSzPct val="78125"/>
              <a:buFont typeface="Wingdings"/>
              <a:buChar char=""/>
              <a:tabLst>
                <a:tab pos="195580" algn="l"/>
              </a:tabLst>
            </a:pPr>
            <a:r>
              <a:rPr sz="1600" b="1" dirty="0" smtClean="0">
                <a:solidFill>
                  <a:srgbClr val="2F9C5F"/>
                </a:solidFill>
                <a:latin typeface="Segoe UI"/>
                <a:cs typeface="Segoe UI"/>
              </a:rPr>
              <a:t>Goal</a:t>
            </a:r>
            <a:r>
              <a:rPr sz="1600" b="1" dirty="0">
                <a:solidFill>
                  <a:srgbClr val="2F9C5F"/>
                </a:solidFill>
                <a:latin typeface="Segoe UI"/>
                <a:cs typeface="Segoe UI"/>
              </a:rPr>
              <a:t>:</a:t>
            </a:r>
            <a:r>
              <a:rPr sz="1600" b="1" spc="-80" dirty="0">
                <a:solidFill>
                  <a:srgbClr val="2F9C5F"/>
                </a:solidFill>
                <a:latin typeface="Segoe UI"/>
                <a:cs typeface="Segoe UI"/>
              </a:rPr>
              <a:t> </a:t>
            </a:r>
            <a:r>
              <a:rPr lang="en-US" spc="-10" dirty="0">
                <a:solidFill>
                  <a:prstClr val="black"/>
                </a:solidFill>
                <a:ea typeface="Calibri" panose="020F0502020204030204" pitchFamily="34" charset="0"/>
              </a:rPr>
              <a:t>preserve and restore the entire oak woodland complex for the benefit of woodland birds and wildlife</a:t>
            </a:r>
          </a:p>
          <a:p>
            <a:pPr marL="195580" marR="5080" indent="-182880">
              <a:lnSpc>
                <a:spcPct val="106900"/>
              </a:lnSpc>
              <a:spcBef>
                <a:spcPts val="844"/>
              </a:spcBef>
              <a:buClr>
                <a:srgbClr val="4E9BC7"/>
              </a:buClr>
              <a:buSzPct val="78125"/>
              <a:buFont typeface="Wingdings"/>
              <a:buChar char=""/>
              <a:tabLst>
                <a:tab pos="195580" algn="l"/>
              </a:tabLst>
            </a:pPr>
            <a:r>
              <a:rPr lang="en-US" sz="1600" b="1" spc="-10" dirty="0" smtClean="0">
                <a:solidFill>
                  <a:srgbClr val="2F9C5F"/>
                </a:solidFill>
                <a:latin typeface="Segoe UI"/>
                <a:cs typeface="Segoe UI"/>
              </a:rPr>
              <a:t>Project </a:t>
            </a:r>
            <a:r>
              <a:rPr sz="1600" b="1" spc="-10" dirty="0" smtClean="0">
                <a:solidFill>
                  <a:srgbClr val="2F9C5F"/>
                </a:solidFill>
                <a:latin typeface="Segoe UI"/>
                <a:cs typeface="Segoe UI"/>
              </a:rPr>
              <a:t>Impacts</a:t>
            </a:r>
            <a:r>
              <a:rPr sz="1600" b="1" spc="-10" dirty="0">
                <a:solidFill>
                  <a:srgbClr val="2F9C5F"/>
                </a:solidFill>
                <a:latin typeface="Segoe UI"/>
                <a:cs typeface="Segoe UI"/>
              </a:rPr>
              <a:t>:</a:t>
            </a:r>
            <a:r>
              <a:rPr lang="en-US" sz="1600" b="1" spc="-10" dirty="0">
                <a:solidFill>
                  <a:srgbClr val="2F9C5F"/>
                </a:solidFill>
                <a:latin typeface="Segoe UI"/>
                <a:cs typeface="Segoe UI"/>
              </a:rPr>
              <a:t> </a:t>
            </a:r>
          </a:p>
          <a:p>
            <a:pPr marL="652780" marR="5080" lvl="1" indent="-182880">
              <a:lnSpc>
                <a:spcPct val="106900"/>
              </a:lnSpc>
              <a:spcBef>
                <a:spcPts val="844"/>
              </a:spcBef>
              <a:buClr>
                <a:srgbClr val="4E9BC7"/>
              </a:buClr>
              <a:buSzPct val="78125"/>
              <a:buFont typeface="Wingdings"/>
              <a:buChar char=""/>
              <a:tabLst>
                <a:tab pos="195580" algn="l"/>
              </a:tabLst>
            </a:pPr>
            <a:r>
              <a:rPr lang="en-US" spc="-10" dirty="0">
                <a:solidFill>
                  <a:prstClr val="black"/>
                </a:solidFill>
                <a:ea typeface="Calibri" panose="020F0502020204030204" pitchFamily="34" charset="0"/>
                <a:cs typeface="Calibri" panose="020F0502020204030204" pitchFamily="34" charset="0"/>
              </a:rPr>
              <a:t>provide a habitat anchor for several bird species that are considered species of concern </a:t>
            </a:r>
            <a:r>
              <a:rPr lang="en-US" spc="-10" dirty="0" smtClean="0">
                <a:solidFill>
                  <a:prstClr val="black"/>
                </a:solidFill>
                <a:ea typeface="Calibri" panose="020F0502020204030204" pitchFamily="34" charset="0"/>
                <a:cs typeface="Calibri" panose="020F0502020204030204" pitchFamily="34" charset="0"/>
              </a:rPr>
              <a:t>(e.g. red-headed woodpecker)</a:t>
            </a:r>
            <a:endParaRPr lang="en-US" spc="-10" dirty="0">
              <a:solidFill>
                <a:prstClr val="black"/>
              </a:solidFill>
              <a:ea typeface="Calibri" panose="020F0502020204030204" pitchFamily="34" charset="0"/>
              <a:cs typeface="Calibri" panose="020F0502020204030204" pitchFamily="34" charset="0"/>
            </a:endParaRPr>
          </a:p>
          <a:p>
            <a:pPr marL="652780" marR="5080" lvl="1" indent="-182880">
              <a:lnSpc>
                <a:spcPct val="106900"/>
              </a:lnSpc>
              <a:spcBef>
                <a:spcPts val="844"/>
              </a:spcBef>
              <a:buClr>
                <a:srgbClr val="4E9BC7"/>
              </a:buClr>
              <a:buSzPct val="78125"/>
              <a:buFont typeface="Wingdings"/>
              <a:buChar char=""/>
              <a:tabLst>
                <a:tab pos="195580" algn="l"/>
              </a:tabLst>
            </a:pPr>
            <a:r>
              <a:rPr lang="en-US" spc="-10" dirty="0">
                <a:solidFill>
                  <a:prstClr val="black"/>
                </a:solidFill>
                <a:ea typeface="Calibri" panose="020F0502020204030204" pitchFamily="34" charset="0"/>
                <a:cs typeface="Calibri" panose="020F0502020204030204" pitchFamily="34" charset="0"/>
              </a:rPr>
              <a:t>Provide recreation opportunities and connect residents to nature</a:t>
            </a:r>
          </a:p>
          <a:p>
            <a:pPr marL="652780" marR="5080" lvl="1" indent="-182880">
              <a:lnSpc>
                <a:spcPct val="106900"/>
              </a:lnSpc>
              <a:spcBef>
                <a:spcPts val="844"/>
              </a:spcBef>
              <a:buClr>
                <a:srgbClr val="4E9BC7"/>
              </a:buClr>
              <a:buSzPct val="78125"/>
              <a:buFont typeface="Wingdings"/>
              <a:buChar char=""/>
              <a:tabLst>
                <a:tab pos="195580" algn="l"/>
              </a:tabLst>
            </a:pPr>
            <a:r>
              <a:rPr lang="en-US" spc="-10" dirty="0">
                <a:solidFill>
                  <a:prstClr val="black"/>
                </a:solidFill>
                <a:ea typeface="Calibri" panose="020F0502020204030204" pitchFamily="34" charset="0"/>
              </a:rPr>
              <a:t>Protect woodland habitat and prevent fragmentation</a:t>
            </a:r>
            <a:endParaRPr lang="en-US" dirty="0">
              <a:solidFill>
                <a:prstClr val="black"/>
              </a:solidFill>
              <a:ea typeface="MS Mincho" panose="02020609040205080304" pitchFamily="49" charset="-128"/>
              <a:cs typeface="Calibri" panose="020F0502020204030204" pitchFamily="34" charset="0"/>
            </a:endParaRPr>
          </a:p>
          <a:p>
            <a:pPr marL="195580" marR="5080" indent="-182880">
              <a:lnSpc>
                <a:spcPct val="106900"/>
              </a:lnSpc>
              <a:spcBef>
                <a:spcPts val="844"/>
              </a:spcBef>
              <a:buClr>
                <a:srgbClr val="4E9BC7"/>
              </a:buClr>
              <a:buSzPct val="78125"/>
              <a:buFont typeface="Wingdings"/>
              <a:buChar char=""/>
              <a:tabLst>
                <a:tab pos="195580" algn="l"/>
              </a:tabLst>
            </a:pPr>
            <a:endParaRPr sz="1600" dirty="0">
              <a:solidFill>
                <a:prstClr val="black"/>
              </a:solidFill>
              <a:latin typeface="Segoe UI"/>
              <a:cs typeface="Segoe UI"/>
            </a:endParaRPr>
          </a:p>
        </p:txBody>
      </p:sp>
      <p:sp>
        <p:nvSpPr>
          <p:cNvPr id="3" name="object 5">
            <a:extLst>
              <a:ext uri="{FF2B5EF4-FFF2-40B4-BE49-F238E27FC236}">
                <a16:creationId xmlns:a16="http://schemas.microsoft.com/office/drawing/2014/main" id="{CD10813E-520F-4143-B204-91A992734843}"/>
              </a:ext>
            </a:extLst>
          </p:cNvPr>
          <p:cNvSpPr txBox="1">
            <a:spLocks/>
          </p:cNvSpPr>
          <p:nvPr/>
        </p:nvSpPr>
        <p:spPr>
          <a:xfrm>
            <a:off x="3224463" y="733472"/>
            <a:ext cx="7491162" cy="685800"/>
          </a:xfrm>
          <a:prstGeom prst="rect">
            <a:avLst/>
          </a:prstGeom>
        </p:spPr>
        <p:txBody>
          <a:bodyPr vert="horz" wrap="square" lIns="91440" tIns="45720" rIns="91440" bIns="45720" rtlCol="0" anchor="t" anchorCtr="0">
            <a:noAutofit/>
          </a:bodyPr>
          <a:lstStyle>
            <a:lvl1pPr>
              <a:defRPr sz="3600" b="0" i="0">
                <a:solidFill>
                  <a:srgbClr val="2E663E"/>
                </a:solidFill>
                <a:latin typeface="Arial"/>
                <a:ea typeface="+mj-ea"/>
                <a:cs typeface="Arial"/>
              </a:defRPr>
            </a:lvl1pPr>
          </a:lstStyle>
          <a:p>
            <a:pPr marL="12700">
              <a:lnSpc>
                <a:spcPct val="90000"/>
              </a:lnSpc>
              <a:spcBef>
                <a:spcPct val="0"/>
              </a:spcBef>
            </a:pPr>
            <a:r>
              <a:rPr lang="en-US" sz="4000" b="1" dirty="0" smtClean="0">
                <a:solidFill>
                  <a:srgbClr val="2F3B52"/>
                </a:solidFill>
                <a:latin typeface="Arial" panose="020B0604020202020204" pitchFamily="34" charset="0"/>
                <a:cs typeface="Arial" panose="020B0604020202020204" pitchFamily="34" charset="0"/>
              </a:rPr>
              <a:t>Case Study</a:t>
            </a:r>
            <a:endParaRPr lang="en-US" sz="4000" b="1" dirty="0">
              <a:solidFill>
                <a:srgbClr val="2F3B5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6837" y="90436"/>
            <a:ext cx="3104222" cy="1738364"/>
          </a:xfrm>
          <a:prstGeom prst="rect">
            <a:avLst/>
          </a:prstGeom>
          <a:ln>
            <a:solidFill>
              <a:schemeClr val="accent5">
                <a:lumMod val="40000"/>
                <a:lumOff val="60000"/>
              </a:schemeClr>
            </a:solidFill>
          </a:ln>
        </p:spPr>
      </p:pic>
      <p:pic>
        <p:nvPicPr>
          <p:cNvPr id="5" name="Picture 4" descr="A picture containing tree, outdoor, plant, oak&#10;&#10;Description automatically generated">
            <a:extLst>
              <a:ext uri="{FF2B5EF4-FFF2-40B4-BE49-F238E27FC236}">
                <a16:creationId xmlns:a16="http://schemas.microsoft.com/office/drawing/2014/main" id="{6480DC26-0A2D-7490-D140-3BEC998C9C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253343" y="2253343"/>
            <a:ext cx="6858000" cy="2351313"/>
          </a:xfrm>
          <a:prstGeom prst="rect">
            <a:avLst/>
          </a:prstGeom>
        </p:spPr>
      </p:pic>
    </p:spTree>
    <p:extLst>
      <p:ext uri="{BB962C8B-B14F-4D97-AF65-F5344CB8AC3E}">
        <p14:creationId xmlns:p14="http://schemas.microsoft.com/office/powerpoint/2010/main" val="914712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295"/>
            <a:ext cx="12192000" cy="6904026"/>
          </a:xfrm>
          <a:prstGeom prst="rect">
            <a:avLst/>
          </a:prstGeom>
          <a:ln w="19050">
            <a:solidFill>
              <a:schemeClr val="tx1"/>
            </a:solidFill>
          </a:ln>
        </p:spPr>
      </p:pic>
      <p:cxnSp>
        <p:nvCxnSpPr>
          <p:cNvPr id="4" name="Straight Connector 3"/>
          <p:cNvCxnSpPr/>
          <p:nvPr/>
        </p:nvCxnSpPr>
        <p:spPr>
          <a:xfrm flipH="1" flipV="1">
            <a:off x="5948624" y="2200589"/>
            <a:ext cx="1467061" cy="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853354" y="1698171"/>
            <a:ext cx="1095270" cy="1004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4833257" y="1095270"/>
            <a:ext cx="30145" cy="62299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336054" y="1089953"/>
            <a:ext cx="1497203" cy="440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6169688" y="3908809"/>
            <a:ext cx="1245996" cy="167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863402" y="3775665"/>
            <a:ext cx="966317" cy="12141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240783" y="3765617"/>
            <a:ext cx="1095270" cy="1004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861458" y="2041287"/>
            <a:ext cx="1113692" cy="16914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123552" y="1623646"/>
            <a:ext cx="1113692" cy="16914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2240783" y="1168758"/>
            <a:ext cx="1090246" cy="15475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3237244" y="1787674"/>
            <a:ext cx="117232" cy="36183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934117" y="2334985"/>
            <a:ext cx="1" cy="73937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331029" y="3088288"/>
            <a:ext cx="117231" cy="67732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5962860" y="1698589"/>
            <a:ext cx="5861" cy="50200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5829720" y="3799952"/>
            <a:ext cx="118904" cy="145533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6154616" y="3933078"/>
            <a:ext cx="15072" cy="93032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6342186" y="4863402"/>
            <a:ext cx="43542" cy="39188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93853" y="3775665"/>
            <a:ext cx="720553" cy="28303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2934117" y="2322322"/>
            <a:ext cx="1376627" cy="1266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975150" y="2149508"/>
            <a:ext cx="379325" cy="7223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331029" y="1135466"/>
            <a:ext cx="1" cy="19865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123552" y="1168757"/>
            <a:ext cx="93786" cy="45488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751195" y="3408903"/>
            <a:ext cx="107183" cy="36676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4853354" y="2470626"/>
            <a:ext cx="10048" cy="93827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4335028" y="2470626"/>
            <a:ext cx="528375" cy="921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4335027" y="2334986"/>
            <a:ext cx="4185" cy="1118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2952540" y="3074362"/>
            <a:ext cx="495720" cy="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6169688" y="4863402"/>
            <a:ext cx="172498" cy="1841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1611590" y="1708219"/>
            <a:ext cx="235632" cy="33306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1600495" y="1241618"/>
            <a:ext cx="22189" cy="44816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2197240" y="794977"/>
            <a:ext cx="20098" cy="33902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612342" y="1114637"/>
            <a:ext cx="584898" cy="13869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3237244" y="120580"/>
            <a:ext cx="1" cy="63839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2214406" y="743371"/>
            <a:ext cx="1022838" cy="4313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1493853" y="4074182"/>
            <a:ext cx="1" cy="12459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798845" y="4557754"/>
            <a:ext cx="55265" cy="50159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752790" y="4197701"/>
            <a:ext cx="46055" cy="36005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536750" y="3735473"/>
            <a:ext cx="205992" cy="46222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flipV="1">
            <a:off x="-83736" y="3604427"/>
            <a:ext cx="641417" cy="12686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flipV="1">
            <a:off x="178361" y="2116297"/>
            <a:ext cx="147375" cy="32991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18422" y="2465710"/>
            <a:ext cx="344159" cy="3946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flipV="1">
            <a:off x="1310475" y="1264261"/>
            <a:ext cx="58614" cy="77702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153657" y="2070220"/>
            <a:ext cx="1215433" cy="4607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325736" y="1234794"/>
            <a:ext cx="969666" cy="1853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325736" y="544963"/>
            <a:ext cx="530050" cy="69909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flipV="1">
            <a:off x="780423" y="132167"/>
            <a:ext cx="73687" cy="40352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4740310" y="3765617"/>
            <a:ext cx="108020" cy="13146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599215" y="5327467"/>
            <a:ext cx="1284933"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4402318" y="5327467"/>
            <a:ext cx="196897" cy="27205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4434800" y="6853717"/>
            <a:ext cx="1497203" cy="440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flipV="1">
            <a:off x="4402320" y="5589252"/>
            <a:ext cx="32480" cy="130851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flipV="1">
            <a:off x="5400989" y="5815648"/>
            <a:ext cx="317759" cy="13883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174981" y="5954481"/>
            <a:ext cx="8421" cy="62718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5174981" y="5815648"/>
            <a:ext cx="226008" cy="13334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5703757" y="6348334"/>
            <a:ext cx="125962" cy="22485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flipV="1">
            <a:off x="5718748" y="5948996"/>
            <a:ext cx="110972" cy="39933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5174981" y="6581663"/>
            <a:ext cx="495859"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3592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90657" y="133178"/>
            <a:ext cx="9210686" cy="6724822"/>
          </a:xfrm>
        </p:spPr>
      </p:pic>
    </p:spTree>
    <p:extLst>
      <p:ext uri="{BB962C8B-B14F-4D97-AF65-F5344CB8AC3E}">
        <p14:creationId xmlns:p14="http://schemas.microsoft.com/office/powerpoint/2010/main" val="14841021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798916" y="1894240"/>
            <a:ext cx="5527251" cy="3431067"/>
          </a:xfrm>
          <a:prstGeom prst="rect">
            <a:avLst/>
          </a:prstGeom>
        </p:spPr>
        <p:txBody>
          <a:bodyPr vert="horz" wrap="square" lIns="0" tIns="12065" rIns="0" bIns="0" rtlCol="0">
            <a:spAutoFit/>
          </a:bodyPr>
          <a:lstStyle/>
          <a:p>
            <a:pPr marL="195580" indent="-182880">
              <a:spcBef>
                <a:spcPts val="95"/>
              </a:spcBef>
              <a:buClr>
                <a:srgbClr val="4E9BC7"/>
              </a:buClr>
              <a:buSzPct val="78125"/>
              <a:buFont typeface="Wingdings"/>
              <a:buChar char=""/>
              <a:tabLst>
                <a:tab pos="195580" algn="l"/>
              </a:tabLst>
              <a:defRPr/>
            </a:pPr>
            <a:r>
              <a:rPr sz="1600" b="1" spc="-10" dirty="0">
                <a:solidFill>
                  <a:srgbClr val="2F9C5F"/>
                </a:solidFill>
                <a:latin typeface="Segoe UI"/>
                <a:cs typeface="Segoe UI"/>
              </a:rPr>
              <a:t>Details:</a:t>
            </a:r>
            <a:endParaRPr sz="1600" dirty="0">
              <a:solidFill>
                <a:prstClr val="black"/>
              </a:solidFill>
              <a:latin typeface="Segoe UI"/>
              <a:cs typeface="Segoe UI"/>
            </a:endParaRPr>
          </a:p>
          <a:p>
            <a:pPr marL="652145" marR="877569" lvl="1" indent="-182880">
              <a:lnSpc>
                <a:spcPct val="117200"/>
              </a:lnSpc>
              <a:spcBef>
                <a:spcPts val="795"/>
              </a:spcBef>
              <a:buClr>
                <a:srgbClr val="4E9BC7"/>
              </a:buClr>
              <a:buSzPct val="78125"/>
              <a:buFont typeface="Wingdings"/>
              <a:buChar char=""/>
              <a:tabLst>
                <a:tab pos="652780" algn="l"/>
              </a:tabLst>
              <a:defRPr/>
            </a:pPr>
            <a:r>
              <a:rPr lang="en-US" spc="-10" dirty="0">
                <a:solidFill>
                  <a:prstClr val="black"/>
                </a:solidFill>
                <a:ea typeface="Calibri" panose="020F0502020204030204" pitchFamily="34" charset="0"/>
              </a:rPr>
              <a:t>zoned for agricultural use, and surrounding land use is a combination of farmland and large-lot residential development.</a:t>
            </a:r>
            <a:r>
              <a:rPr sz="1600" dirty="0">
                <a:solidFill>
                  <a:prstClr val="black"/>
                </a:solidFill>
                <a:latin typeface="Segoe UI"/>
                <a:cs typeface="Segoe UI"/>
              </a:rPr>
              <a:t> </a:t>
            </a:r>
            <a:endParaRPr lang="en-US" sz="1600" dirty="0">
              <a:solidFill>
                <a:prstClr val="black"/>
              </a:solidFill>
              <a:latin typeface="Segoe UI"/>
              <a:cs typeface="Segoe UI"/>
            </a:endParaRPr>
          </a:p>
          <a:p>
            <a:pPr marL="194945" marR="877569" indent="-182880">
              <a:lnSpc>
                <a:spcPct val="117200"/>
              </a:lnSpc>
              <a:spcBef>
                <a:spcPts val="795"/>
              </a:spcBef>
              <a:buClr>
                <a:srgbClr val="4E9BC7"/>
              </a:buClr>
              <a:buSzPct val="78125"/>
              <a:buFont typeface="Wingdings"/>
              <a:buChar char=""/>
              <a:tabLst>
                <a:tab pos="652780" algn="l"/>
              </a:tabLst>
            </a:pPr>
            <a:r>
              <a:rPr sz="1600" b="1" dirty="0">
                <a:solidFill>
                  <a:srgbClr val="2F9C5F"/>
                </a:solidFill>
                <a:latin typeface="Segoe UI"/>
                <a:cs typeface="Segoe UI"/>
              </a:rPr>
              <a:t>Carbon+</a:t>
            </a:r>
            <a:r>
              <a:rPr sz="1600" b="1" spc="-70" dirty="0">
                <a:solidFill>
                  <a:srgbClr val="2F9C5F"/>
                </a:solidFill>
                <a:latin typeface="Segoe UI"/>
                <a:cs typeface="Segoe UI"/>
              </a:rPr>
              <a:t> </a:t>
            </a:r>
            <a:r>
              <a:rPr sz="1600" b="1" dirty="0">
                <a:solidFill>
                  <a:srgbClr val="2F9C5F"/>
                </a:solidFill>
                <a:latin typeface="Segoe UI"/>
                <a:cs typeface="Segoe UI"/>
              </a:rPr>
              <a:t>Credits:</a:t>
            </a:r>
            <a:r>
              <a:rPr sz="1600" b="1" spc="-80" dirty="0">
                <a:solidFill>
                  <a:srgbClr val="2F9C5F"/>
                </a:solidFill>
                <a:latin typeface="Segoe UI"/>
                <a:cs typeface="Segoe UI"/>
              </a:rPr>
              <a:t> </a:t>
            </a:r>
            <a:r>
              <a:rPr lang="en-US" sz="1600" spc="-10" dirty="0">
                <a:solidFill>
                  <a:srgbClr val="252525"/>
                </a:solidFill>
                <a:latin typeface="Segoe UI"/>
                <a:cs typeface="Segoe UI"/>
              </a:rPr>
              <a:t>7,709</a:t>
            </a:r>
            <a:endParaRPr sz="1600" dirty="0">
              <a:solidFill>
                <a:prstClr val="black"/>
              </a:solidFill>
              <a:latin typeface="Segoe UI"/>
              <a:cs typeface="Segoe UI"/>
            </a:endParaRPr>
          </a:p>
          <a:p>
            <a:pPr marL="195580" indent="-182880">
              <a:spcBef>
                <a:spcPts val="1125"/>
              </a:spcBef>
              <a:buClr>
                <a:srgbClr val="4E9BC7"/>
              </a:buClr>
              <a:buSzPct val="78125"/>
              <a:buFont typeface="Wingdings"/>
              <a:buChar char=""/>
              <a:tabLst>
                <a:tab pos="195580" algn="l"/>
              </a:tabLst>
              <a:defRPr/>
            </a:pPr>
            <a:r>
              <a:rPr sz="1600" b="1" spc="-20" dirty="0">
                <a:solidFill>
                  <a:srgbClr val="2F9C5F"/>
                </a:solidFill>
                <a:latin typeface="Segoe UI"/>
                <a:cs typeface="Segoe UI"/>
              </a:rPr>
              <a:t>Co-</a:t>
            </a:r>
            <a:r>
              <a:rPr sz="1600" b="1" dirty="0">
                <a:solidFill>
                  <a:srgbClr val="2F9C5F"/>
                </a:solidFill>
                <a:latin typeface="Segoe UI"/>
                <a:cs typeface="Segoe UI"/>
              </a:rPr>
              <a:t>Benefits:</a:t>
            </a:r>
            <a:r>
              <a:rPr sz="1600" b="1" spc="-50" dirty="0">
                <a:solidFill>
                  <a:srgbClr val="2F9C5F"/>
                </a:solidFill>
                <a:latin typeface="Segoe UI"/>
                <a:cs typeface="Segoe UI"/>
              </a:rPr>
              <a:t> </a:t>
            </a:r>
            <a:r>
              <a:rPr sz="1600" dirty="0">
                <a:solidFill>
                  <a:srgbClr val="252525"/>
                </a:solidFill>
                <a:latin typeface="Segoe UI"/>
                <a:cs typeface="Segoe UI"/>
              </a:rPr>
              <a:t>$</a:t>
            </a:r>
            <a:r>
              <a:rPr lang="en-US" sz="1600" dirty="0">
                <a:solidFill>
                  <a:srgbClr val="252525"/>
                </a:solidFill>
                <a:latin typeface="Segoe UI"/>
                <a:cs typeface="Segoe UI"/>
              </a:rPr>
              <a:t>112,638.68/year for 40 years</a:t>
            </a:r>
            <a:endParaRPr sz="1600" dirty="0">
              <a:solidFill>
                <a:prstClr val="black"/>
              </a:solidFill>
              <a:latin typeface="Segoe UI"/>
              <a:cs typeface="Segoe UI"/>
            </a:endParaRPr>
          </a:p>
          <a:p>
            <a:pPr marL="194945" marR="586105" indent="-182880">
              <a:lnSpc>
                <a:spcPct val="117500"/>
              </a:lnSpc>
              <a:spcBef>
                <a:spcPts val="780"/>
              </a:spcBef>
              <a:buClr>
                <a:srgbClr val="4E9BC7"/>
              </a:buClr>
              <a:buSzPct val="78125"/>
              <a:buFont typeface="Wingdings"/>
              <a:buChar char=""/>
              <a:tabLst>
                <a:tab pos="195580" algn="l"/>
              </a:tabLst>
              <a:defRPr/>
            </a:pPr>
            <a:r>
              <a:rPr sz="1600" b="1" spc="-10" dirty="0">
                <a:solidFill>
                  <a:srgbClr val="2F9C5F"/>
                </a:solidFill>
                <a:latin typeface="Segoe UI"/>
                <a:cs typeface="Segoe UI"/>
              </a:rPr>
              <a:t>Commitments:</a:t>
            </a:r>
            <a:endParaRPr sz="1600" dirty="0">
              <a:solidFill>
                <a:prstClr val="black"/>
              </a:solidFill>
              <a:latin typeface="Segoe UI"/>
              <a:cs typeface="Segoe UI"/>
            </a:endParaRPr>
          </a:p>
          <a:p>
            <a:pPr marL="652145" marR="432434" lvl="1" indent="-182880">
              <a:lnSpc>
                <a:spcPts val="1860"/>
              </a:lnSpc>
              <a:spcBef>
                <a:spcPts val="855"/>
              </a:spcBef>
              <a:buClr>
                <a:srgbClr val="4E9BC7"/>
              </a:buClr>
              <a:buSzPct val="78125"/>
              <a:buFont typeface="Wingdings"/>
              <a:buChar char=""/>
              <a:tabLst>
                <a:tab pos="652780" algn="l"/>
              </a:tabLst>
              <a:defRPr/>
            </a:pPr>
            <a:r>
              <a:rPr sz="1600" dirty="0">
                <a:solidFill>
                  <a:srgbClr val="252525"/>
                </a:solidFill>
                <a:cs typeface="Segoe UI"/>
              </a:rPr>
              <a:t>Monitor</a:t>
            </a:r>
            <a:r>
              <a:rPr sz="1600" spc="-50" dirty="0">
                <a:solidFill>
                  <a:srgbClr val="252525"/>
                </a:solidFill>
                <a:cs typeface="Segoe UI"/>
              </a:rPr>
              <a:t> </a:t>
            </a:r>
            <a:r>
              <a:rPr sz="1600" dirty="0">
                <a:solidFill>
                  <a:srgbClr val="252525"/>
                </a:solidFill>
                <a:cs typeface="Segoe UI"/>
              </a:rPr>
              <a:t>and</a:t>
            </a:r>
            <a:r>
              <a:rPr sz="1600" spc="-65" dirty="0">
                <a:solidFill>
                  <a:srgbClr val="252525"/>
                </a:solidFill>
                <a:cs typeface="Segoe UI"/>
              </a:rPr>
              <a:t> </a:t>
            </a:r>
            <a:r>
              <a:rPr sz="1600" dirty="0">
                <a:solidFill>
                  <a:srgbClr val="252525"/>
                </a:solidFill>
                <a:cs typeface="Segoe UI"/>
              </a:rPr>
              <a:t>track</a:t>
            </a:r>
            <a:r>
              <a:rPr sz="1600" spc="-50" dirty="0">
                <a:solidFill>
                  <a:srgbClr val="252525"/>
                </a:solidFill>
                <a:cs typeface="Segoe UI"/>
              </a:rPr>
              <a:t> </a:t>
            </a:r>
            <a:r>
              <a:rPr sz="1600" dirty="0">
                <a:solidFill>
                  <a:srgbClr val="252525"/>
                </a:solidFill>
                <a:cs typeface="Segoe UI"/>
              </a:rPr>
              <a:t>forest</a:t>
            </a:r>
            <a:r>
              <a:rPr sz="1600" spc="-60" dirty="0">
                <a:solidFill>
                  <a:srgbClr val="252525"/>
                </a:solidFill>
                <a:cs typeface="Segoe UI"/>
              </a:rPr>
              <a:t> </a:t>
            </a:r>
            <a:r>
              <a:rPr sz="1600" dirty="0">
                <a:solidFill>
                  <a:srgbClr val="252525"/>
                </a:solidFill>
                <a:cs typeface="Segoe UI"/>
              </a:rPr>
              <a:t>health,</a:t>
            </a:r>
            <a:r>
              <a:rPr sz="1600" spc="-70" dirty="0">
                <a:solidFill>
                  <a:srgbClr val="252525"/>
                </a:solidFill>
                <a:cs typeface="Segoe UI"/>
              </a:rPr>
              <a:t> </a:t>
            </a:r>
            <a:r>
              <a:rPr sz="1600" spc="-10" dirty="0">
                <a:solidFill>
                  <a:srgbClr val="252525"/>
                </a:solidFill>
                <a:cs typeface="Segoe UI"/>
              </a:rPr>
              <a:t>submit </a:t>
            </a:r>
            <a:r>
              <a:rPr sz="1600" dirty="0">
                <a:solidFill>
                  <a:srgbClr val="252525"/>
                </a:solidFill>
                <a:cs typeface="Segoe UI"/>
              </a:rPr>
              <a:t>report</a:t>
            </a:r>
            <a:r>
              <a:rPr sz="1600" spc="-20" dirty="0">
                <a:solidFill>
                  <a:srgbClr val="252525"/>
                </a:solidFill>
                <a:cs typeface="Segoe UI"/>
              </a:rPr>
              <a:t> </a:t>
            </a:r>
            <a:r>
              <a:rPr sz="1600" dirty="0">
                <a:solidFill>
                  <a:srgbClr val="252525"/>
                </a:solidFill>
                <a:cs typeface="Segoe UI"/>
              </a:rPr>
              <a:t>every</a:t>
            </a:r>
            <a:r>
              <a:rPr sz="1600" spc="-20" dirty="0">
                <a:solidFill>
                  <a:srgbClr val="252525"/>
                </a:solidFill>
                <a:cs typeface="Segoe UI"/>
              </a:rPr>
              <a:t> </a:t>
            </a:r>
            <a:r>
              <a:rPr sz="1600" dirty="0">
                <a:solidFill>
                  <a:srgbClr val="252525"/>
                </a:solidFill>
                <a:cs typeface="Segoe UI"/>
              </a:rPr>
              <a:t>three</a:t>
            </a:r>
            <a:r>
              <a:rPr sz="1600" spc="-20" dirty="0">
                <a:solidFill>
                  <a:srgbClr val="252525"/>
                </a:solidFill>
                <a:cs typeface="Segoe UI"/>
              </a:rPr>
              <a:t> </a:t>
            </a:r>
            <a:r>
              <a:rPr sz="1600" dirty="0">
                <a:solidFill>
                  <a:srgbClr val="252525"/>
                </a:solidFill>
                <a:cs typeface="Segoe UI"/>
              </a:rPr>
              <a:t>years</a:t>
            </a:r>
            <a:r>
              <a:rPr sz="1600" spc="-25" dirty="0">
                <a:solidFill>
                  <a:srgbClr val="252525"/>
                </a:solidFill>
                <a:cs typeface="Segoe UI"/>
              </a:rPr>
              <a:t> </a:t>
            </a:r>
            <a:r>
              <a:rPr sz="1600" dirty="0">
                <a:solidFill>
                  <a:srgbClr val="252525"/>
                </a:solidFill>
                <a:cs typeface="Segoe UI"/>
              </a:rPr>
              <a:t>for</a:t>
            </a:r>
            <a:r>
              <a:rPr sz="1600" spc="-30" dirty="0">
                <a:solidFill>
                  <a:srgbClr val="252525"/>
                </a:solidFill>
                <a:cs typeface="Segoe UI"/>
              </a:rPr>
              <a:t> </a:t>
            </a:r>
            <a:r>
              <a:rPr sz="1600" dirty="0">
                <a:solidFill>
                  <a:srgbClr val="252525"/>
                </a:solidFill>
                <a:cs typeface="Segoe UI"/>
              </a:rPr>
              <a:t>40</a:t>
            </a:r>
            <a:r>
              <a:rPr sz="1600" spc="-35" dirty="0">
                <a:solidFill>
                  <a:srgbClr val="252525"/>
                </a:solidFill>
                <a:cs typeface="Segoe UI"/>
              </a:rPr>
              <a:t> </a:t>
            </a:r>
            <a:r>
              <a:rPr sz="1600" spc="-20" dirty="0">
                <a:solidFill>
                  <a:srgbClr val="252525"/>
                </a:solidFill>
                <a:cs typeface="Segoe UI"/>
              </a:rPr>
              <a:t>years</a:t>
            </a:r>
            <a:endParaRPr sz="1600" dirty="0">
              <a:solidFill>
                <a:prstClr val="black"/>
              </a:solidFill>
              <a:cs typeface="Segoe UI"/>
            </a:endParaRPr>
          </a:p>
        </p:txBody>
      </p:sp>
      <p:sp>
        <p:nvSpPr>
          <p:cNvPr id="7" name="object 7"/>
          <p:cNvSpPr txBox="1"/>
          <p:nvPr/>
        </p:nvSpPr>
        <p:spPr>
          <a:xfrm>
            <a:off x="11196173" y="6571256"/>
            <a:ext cx="843280" cy="161290"/>
          </a:xfrm>
          <a:prstGeom prst="rect">
            <a:avLst/>
          </a:prstGeom>
        </p:spPr>
        <p:txBody>
          <a:bodyPr vert="horz" wrap="square" lIns="0" tIns="20955" rIns="0" bIns="0" rtlCol="0">
            <a:spAutoFit/>
          </a:bodyPr>
          <a:lstStyle/>
          <a:p>
            <a:pPr marL="12700">
              <a:spcBef>
                <a:spcPts val="165"/>
              </a:spcBef>
              <a:defRPr/>
            </a:pPr>
            <a:r>
              <a:rPr sz="800" dirty="0">
                <a:solidFill>
                  <a:srgbClr val="2F9C5F"/>
                </a:solidFill>
                <a:latin typeface="Segoe UI"/>
                <a:cs typeface="Segoe UI"/>
              </a:rPr>
              <a:t>City</a:t>
            </a:r>
            <a:r>
              <a:rPr sz="800" spc="-10" dirty="0">
                <a:solidFill>
                  <a:srgbClr val="2F9C5F"/>
                </a:solidFill>
                <a:latin typeface="Segoe UI"/>
                <a:cs typeface="Segoe UI"/>
              </a:rPr>
              <a:t> </a:t>
            </a:r>
            <a:r>
              <a:rPr sz="800" dirty="0">
                <a:solidFill>
                  <a:srgbClr val="2F9C5F"/>
                </a:solidFill>
                <a:latin typeface="Segoe UI"/>
                <a:cs typeface="Segoe UI"/>
              </a:rPr>
              <a:t>Forest</a:t>
            </a:r>
            <a:r>
              <a:rPr sz="800" spc="-15" dirty="0">
                <a:solidFill>
                  <a:srgbClr val="2F9C5F"/>
                </a:solidFill>
                <a:latin typeface="Segoe UI"/>
                <a:cs typeface="Segoe UI"/>
              </a:rPr>
              <a:t> </a:t>
            </a:r>
            <a:r>
              <a:rPr sz="800" spc="-10" dirty="0">
                <a:solidFill>
                  <a:srgbClr val="2F9C5F"/>
                </a:solidFill>
                <a:latin typeface="Segoe UI"/>
                <a:cs typeface="Segoe UI"/>
              </a:rPr>
              <a:t>Credits</a:t>
            </a:r>
            <a:endParaRPr sz="800">
              <a:solidFill>
                <a:prstClr val="black"/>
              </a:solidFill>
              <a:latin typeface="Segoe UI"/>
              <a:cs typeface="Segoe UI"/>
            </a:endParaRPr>
          </a:p>
        </p:txBody>
      </p:sp>
      <p:sp>
        <p:nvSpPr>
          <p:cNvPr id="10" name="TextBox 9">
            <a:extLst>
              <a:ext uri="{FF2B5EF4-FFF2-40B4-BE49-F238E27FC236}">
                <a16:creationId xmlns:a16="http://schemas.microsoft.com/office/drawing/2014/main" id="{9974C249-30F3-4539-9875-6DB050D07F05}"/>
              </a:ext>
            </a:extLst>
          </p:cNvPr>
          <p:cNvSpPr txBox="1"/>
          <p:nvPr/>
        </p:nvSpPr>
        <p:spPr>
          <a:xfrm>
            <a:off x="5491843" y="564173"/>
            <a:ext cx="4737379" cy="701731"/>
          </a:xfrm>
          <a:prstGeom prst="rect">
            <a:avLst/>
          </a:prstGeom>
          <a:noFill/>
        </p:spPr>
        <p:txBody>
          <a:bodyPr wrap="square">
            <a:spAutoFit/>
          </a:bodyPr>
          <a:lstStyle/>
          <a:p>
            <a:pPr marL="12700">
              <a:lnSpc>
                <a:spcPct val="90000"/>
              </a:lnSpc>
              <a:spcBef>
                <a:spcPct val="0"/>
              </a:spcBef>
              <a:defRPr/>
            </a:pPr>
            <a:r>
              <a:rPr lang="en-US" sz="4400" b="1" dirty="0">
                <a:solidFill>
                  <a:srgbClr val="2F3B52"/>
                </a:solidFill>
                <a:latin typeface="Arial" panose="020B0604020202020204" pitchFamily="34" charset="0"/>
                <a:cs typeface="Arial" panose="020B0604020202020204" pitchFamily="34" charset="0"/>
              </a:rPr>
              <a:t>Project Details</a:t>
            </a:r>
          </a:p>
        </p:txBody>
      </p:sp>
      <p:pic>
        <p:nvPicPr>
          <p:cNvPr id="8" name="Picture 7" descr="A picture containing tree, outdoor, plant, oak&#10;&#10;Description automatically generated">
            <a:extLst>
              <a:ext uri="{FF2B5EF4-FFF2-40B4-BE49-F238E27FC236}">
                <a16:creationId xmlns:a16="http://schemas.microsoft.com/office/drawing/2014/main" id="{6480DC26-0A2D-7490-D140-3BEC998C9C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73621" y="873621"/>
            <a:ext cx="6988962" cy="5241721"/>
          </a:xfrm>
          <a:prstGeom prst="rect">
            <a:avLst/>
          </a:prstGeom>
        </p:spPr>
      </p:pic>
    </p:spTree>
    <p:extLst>
      <p:ext uri="{BB962C8B-B14F-4D97-AF65-F5344CB8AC3E}">
        <p14:creationId xmlns:p14="http://schemas.microsoft.com/office/powerpoint/2010/main" val="20039892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CD10813E-520F-4143-B204-91A992734843}"/>
              </a:ext>
            </a:extLst>
          </p:cNvPr>
          <p:cNvSpPr txBox="1">
            <a:spLocks/>
          </p:cNvSpPr>
          <p:nvPr/>
        </p:nvSpPr>
        <p:spPr>
          <a:xfrm>
            <a:off x="3164503" y="194346"/>
            <a:ext cx="7491162" cy="685800"/>
          </a:xfrm>
          <a:prstGeom prst="rect">
            <a:avLst/>
          </a:prstGeom>
        </p:spPr>
        <p:txBody>
          <a:bodyPr vert="horz" wrap="square" lIns="91440" tIns="45720" rIns="91440" bIns="45720" rtlCol="0" anchor="t" anchorCtr="0">
            <a:noAutofit/>
          </a:bodyPr>
          <a:lstStyle>
            <a:lvl1pPr>
              <a:defRPr sz="3600" b="0" i="0">
                <a:solidFill>
                  <a:srgbClr val="2E663E"/>
                </a:solidFill>
                <a:latin typeface="Arial"/>
                <a:ea typeface="+mj-ea"/>
                <a:cs typeface="Arial"/>
              </a:defRPr>
            </a:lvl1pPr>
          </a:lstStyle>
          <a:p>
            <a:pPr marL="12700">
              <a:lnSpc>
                <a:spcPct val="90000"/>
              </a:lnSpc>
              <a:spcBef>
                <a:spcPct val="0"/>
              </a:spcBef>
            </a:pPr>
            <a:r>
              <a:rPr lang="en-US" sz="4000" b="1" dirty="0" smtClean="0">
                <a:solidFill>
                  <a:srgbClr val="2F3B52"/>
                </a:solidFill>
                <a:latin typeface="Arial" panose="020B0604020202020204" pitchFamily="34" charset="0"/>
                <a:cs typeface="Arial" panose="020B0604020202020204" pitchFamily="34" charset="0"/>
              </a:rPr>
              <a:t>Crowley Oaks</a:t>
            </a:r>
            <a:endParaRPr lang="en-US" sz="4000" b="1" dirty="0">
              <a:solidFill>
                <a:srgbClr val="2F3B52"/>
              </a:solidFill>
              <a:latin typeface="Arial" panose="020B0604020202020204" pitchFamily="34" charset="0"/>
              <a:cs typeface="Arial" panose="020B0604020202020204" pitchFamily="34" charset="0"/>
            </a:endParaRPr>
          </a:p>
        </p:txBody>
      </p:sp>
      <p:pic>
        <p:nvPicPr>
          <p:cNvPr id="4" name="Picture 3" descr="A picture containing tree, outdoor, plant, forest&#10;&#10;Description automatically generated">
            <a:extLst>
              <a:ext uri="{FF2B5EF4-FFF2-40B4-BE49-F238E27FC236}">
                <a16:creationId xmlns:a16="http://schemas.microsoft.com/office/drawing/2014/main" id="{479BE527-6AD4-953F-C328-849D1FECF0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622885" cy="6858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4497" y="397734"/>
            <a:ext cx="3104222" cy="1738364"/>
          </a:xfrm>
          <a:prstGeom prst="rect">
            <a:avLst/>
          </a:prstGeom>
          <a:ln>
            <a:solidFill>
              <a:schemeClr val="accent5">
                <a:lumMod val="40000"/>
                <a:lumOff val="60000"/>
              </a:schemeClr>
            </a:solidFill>
          </a:ln>
        </p:spPr>
      </p:pic>
      <p:graphicFrame>
        <p:nvGraphicFramePr>
          <p:cNvPr id="2" name="Table 1"/>
          <p:cNvGraphicFramePr>
            <a:graphicFrameLocks noGrp="1"/>
          </p:cNvGraphicFramePr>
          <p:nvPr>
            <p:extLst>
              <p:ext uri="{D42A27DB-BD31-4B8C-83A1-F6EECF244321}">
                <p14:modId xmlns:p14="http://schemas.microsoft.com/office/powerpoint/2010/main" val="3455756760"/>
              </p:ext>
            </p:extLst>
          </p:nvPr>
        </p:nvGraphicFramePr>
        <p:xfrm>
          <a:off x="3022095" y="985077"/>
          <a:ext cx="5657209" cy="1866432"/>
        </p:xfrm>
        <a:graphic>
          <a:graphicData uri="http://schemas.openxmlformats.org/drawingml/2006/table">
            <a:tbl>
              <a:tblPr firstRow="1" firstCol="1" bandRow="1">
                <a:tableStyleId>{5C22544A-7EE6-4342-B048-85BDC9FD1C3A}</a:tableStyleId>
              </a:tblPr>
              <a:tblGrid>
                <a:gridCol w="2936494">
                  <a:extLst>
                    <a:ext uri="{9D8B030D-6E8A-4147-A177-3AD203B41FA5}">
                      <a16:colId xmlns:a16="http://schemas.microsoft.com/office/drawing/2014/main" val="20000"/>
                    </a:ext>
                  </a:extLst>
                </a:gridCol>
                <a:gridCol w="1349115">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tblGrid>
              <a:tr h="261152">
                <a:tc>
                  <a:txBody>
                    <a:bodyPr/>
                    <a:lstStyle/>
                    <a:p>
                      <a:pPr marL="0" marR="0">
                        <a:spcBef>
                          <a:spcPts val="0"/>
                        </a:spcBef>
                        <a:spcAft>
                          <a:spcPts val="0"/>
                        </a:spcAft>
                      </a:pPr>
                      <a:r>
                        <a:rPr lang="en-US" sz="1400" dirty="0">
                          <a:effectLst/>
                        </a:rPr>
                        <a:t>Ecosystem Services</a:t>
                      </a:r>
                      <a:endParaRPr lang="en-US" sz="1400" dirty="0">
                        <a:effectLst/>
                        <a:latin typeface="Calibri" panose="020F0502020204030204" pitchFamily="34" charset="0"/>
                        <a:ea typeface="MS Mincho"/>
                        <a:cs typeface="Calibri" panose="020F0502020204030204" pitchFamily="34" charset="0"/>
                      </a:endParaRPr>
                    </a:p>
                  </a:txBody>
                  <a:tcPr marL="68580" marR="68580" marT="0" marB="0" anchor="b"/>
                </a:tc>
                <a:tc>
                  <a:txBody>
                    <a:bodyPr/>
                    <a:lstStyle/>
                    <a:p>
                      <a:pPr marL="0" marR="0" algn="r">
                        <a:spcBef>
                          <a:spcPts val="0"/>
                        </a:spcBef>
                        <a:spcAft>
                          <a:spcPts val="0"/>
                        </a:spcAft>
                      </a:pPr>
                      <a:r>
                        <a:rPr lang="en-US" sz="1100">
                          <a:effectLst/>
                        </a:rPr>
                        <a:t>Resource Units </a:t>
                      </a:r>
                      <a:endParaRPr lang="en-US" sz="1100">
                        <a:effectLst/>
                        <a:latin typeface="Calibri" panose="020F0502020204030204" pitchFamily="34" charset="0"/>
                        <a:ea typeface="MS Mincho"/>
                        <a:cs typeface="Calibri" panose="020F0502020204030204" pitchFamily="34" charset="0"/>
                      </a:endParaRPr>
                    </a:p>
                  </a:txBody>
                  <a:tcPr marL="68580" marR="68580" marT="0" marB="0" anchor="b"/>
                </a:tc>
                <a:tc>
                  <a:txBody>
                    <a:bodyPr/>
                    <a:lstStyle/>
                    <a:p>
                      <a:pPr marL="0" marR="0" algn="r">
                        <a:spcBef>
                          <a:spcPts val="0"/>
                        </a:spcBef>
                        <a:spcAft>
                          <a:spcPts val="0"/>
                        </a:spcAft>
                      </a:pPr>
                      <a:r>
                        <a:rPr lang="en-US" sz="1100">
                          <a:effectLst/>
                        </a:rPr>
                        <a:t>Value</a:t>
                      </a:r>
                      <a:endParaRPr lang="en-US" sz="1100">
                        <a:effectLst/>
                        <a:latin typeface="Calibri" panose="020F0502020204030204" pitchFamily="34" charset="0"/>
                        <a:ea typeface="MS Mincho"/>
                        <a:cs typeface="Calibri" panose="020F0502020204030204" pitchFamily="34" charset="0"/>
                      </a:endParaRPr>
                    </a:p>
                  </a:txBody>
                  <a:tcPr marL="68580" marR="68580" marT="0" marB="0"/>
                </a:tc>
                <a:extLst>
                  <a:ext uri="{0D108BD9-81ED-4DB2-BD59-A6C34878D82A}">
                    <a16:rowId xmlns:a16="http://schemas.microsoft.com/office/drawing/2014/main" val="10000"/>
                  </a:ext>
                </a:extLst>
              </a:tr>
              <a:tr h="321056">
                <a:tc>
                  <a:txBody>
                    <a:bodyPr/>
                    <a:lstStyle/>
                    <a:p>
                      <a:pPr marL="0" marR="0">
                        <a:spcBef>
                          <a:spcPts val="0"/>
                        </a:spcBef>
                        <a:spcAft>
                          <a:spcPts val="0"/>
                        </a:spcAft>
                      </a:pPr>
                      <a:r>
                        <a:rPr lang="en-US" sz="1400" dirty="0">
                          <a:effectLst/>
                        </a:rPr>
                        <a:t>Rainfall Interception (m3/</a:t>
                      </a:r>
                      <a:r>
                        <a:rPr lang="en-US" sz="1400" dirty="0" err="1">
                          <a:effectLst/>
                        </a:rPr>
                        <a:t>yr</a:t>
                      </a:r>
                      <a:r>
                        <a:rPr lang="en-US" sz="1400" dirty="0">
                          <a:effectLst/>
                        </a:rPr>
                        <a:t>)</a:t>
                      </a:r>
                      <a:endParaRPr lang="en-US" sz="1400" dirty="0">
                        <a:effectLst/>
                        <a:latin typeface="Calibri" panose="020F0502020204030204" pitchFamily="34" charset="0"/>
                        <a:ea typeface="MS Mincho"/>
                        <a:cs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dirty="0">
                          <a:effectLst/>
                        </a:rPr>
                        <a:t>12,172.9</a:t>
                      </a:r>
                      <a:endParaRPr lang="en-US" sz="1600" dirty="0">
                        <a:effectLst/>
                        <a:latin typeface="Calibri" panose="020F0502020204030204" pitchFamily="34" charset="0"/>
                        <a:ea typeface="MS Mincho"/>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600" dirty="0">
                          <a:effectLst/>
                        </a:rPr>
                        <a:t>$87,156.20</a:t>
                      </a:r>
                      <a:endParaRPr lang="en-US" sz="1600" dirty="0">
                        <a:effectLst/>
                        <a:latin typeface="Calibri" panose="020F0502020204030204" pitchFamily="34" charset="0"/>
                        <a:ea typeface="MS Mincho"/>
                        <a:cs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r h="321056">
                <a:tc>
                  <a:txBody>
                    <a:bodyPr/>
                    <a:lstStyle/>
                    <a:p>
                      <a:pPr marL="0" marR="0">
                        <a:spcBef>
                          <a:spcPts val="0"/>
                        </a:spcBef>
                        <a:spcAft>
                          <a:spcPts val="0"/>
                        </a:spcAft>
                      </a:pPr>
                      <a:r>
                        <a:rPr lang="en-US" sz="1400" dirty="0">
                          <a:effectLst/>
                        </a:rPr>
                        <a:t>Air Quality (t/</a:t>
                      </a:r>
                      <a:r>
                        <a:rPr lang="en-US" sz="1400" dirty="0" err="1">
                          <a:effectLst/>
                        </a:rPr>
                        <a:t>yr</a:t>
                      </a:r>
                      <a:r>
                        <a:rPr lang="en-US" sz="1400" dirty="0">
                          <a:effectLst/>
                        </a:rPr>
                        <a:t>)</a:t>
                      </a:r>
                      <a:endParaRPr lang="en-US" sz="1400" dirty="0">
                        <a:effectLst/>
                        <a:latin typeface="Calibri" panose="020F0502020204030204" pitchFamily="34" charset="0"/>
                        <a:ea typeface="MS Mincho"/>
                        <a:cs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dirty="0">
                          <a:effectLst/>
                        </a:rPr>
                        <a:t>0.5095</a:t>
                      </a:r>
                      <a:endParaRPr lang="en-US" sz="1600" dirty="0">
                        <a:effectLst/>
                        <a:latin typeface="Calibri" panose="020F0502020204030204" pitchFamily="34" charset="0"/>
                        <a:ea typeface="MS Mincho"/>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600" dirty="0">
                          <a:effectLst/>
                        </a:rPr>
                        <a:t>$767.10</a:t>
                      </a:r>
                      <a:endParaRPr lang="en-US" sz="1600" dirty="0">
                        <a:effectLst/>
                        <a:latin typeface="Calibri" panose="020F0502020204030204" pitchFamily="34" charset="0"/>
                        <a:ea typeface="MS Mincho"/>
                        <a:cs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321056">
                <a:tc>
                  <a:txBody>
                    <a:bodyPr/>
                    <a:lstStyle/>
                    <a:p>
                      <a:pPr marL="0" marR="0">
                        <a:spcBef>
                          <a:spcPts val="0"/>
                        </a:spcBef>
                        <a:spcAft>
                          <a:spcPts val="0"/>
                        </a:spcAft>
                      </a:pPr>
                      <a:r>
                        <a:rPr lang="en-US" sz="1400" dirty="0">
                          <a:effectLst/>
                        </a:rPr>
                        <a:t>Cooling – Electricity (kWh/</a:t>
                      </a:r>
                      <a:r>
                        <a:rPr lang="en-US" sz="1400" dirty="0" err="1">
                          <a:effectLst/>
                        </a:rPr>
                        <a:t>yr</a:t>
                      </a:r>
                      <a:r>
                        <a:rPr lang="en-US" sz="1400" dirty="0">
                          <a:effectLst/>
                        </a:rPr>
                        <a:t>)</a:t>
                      </a:r>
                      <a:endParaRPr lang="en-US" sz="1400" dirty="0">
                        <a:effectLst/>
                        <a:latin typeface="Calibri" panose="020F0502020204030204" pitchFamily="34" charset="0"/>
                        <a:ea typeface="MS Mincho"/>
                        <a:cs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dirty="0">
                          <a:effectLst/>
                        </a:rPr>
                        <a:t>95,825</a:t>
                      </a:r>
                      <a:endParaRPr lang="en-US" sz="1600" dirty="0">
                        <a:effectLst/>
                        <a:latin typeface="Calibri" panose="020F0502020204030204" pitchFamily="34" charset="0"/>
                        <a:ea typeface="MS Mincho"/>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600" dirty="0">
                          <a:effectLst/>
                        </a:rPr>
                        <a:t>$7,273.08</a:t>
                      </a:r>
                      <a:endParaRPr lang="en-US" sz="1600" dirty="0">
                        <a:effectLst/>
                        <a:latin typeface="Calibri" panose="020F0502020204030204" pitchFamily="34" charset="0"/>
                        <a:ea typeface="MS Mincho"/>
                        <a:cs typeface="Calibri" panose="020F0502020204030204" pitchFamily="34" charset="0"/>
                      </a:endParaRPr>
                    </a:p>
                  </a:txBody>
                  <a:tcPr marL="68580" marR="68580" marT="0" marB="0" anchor="ctr"/>
                </a:tc>
                <a:extLst>
                  <a:ext uri="{0D108BD9-81ED-4DB2-BD59-A6C34878D82A}">
                    <a16:rowId xmlns:a16="http://schemas.microsoft.com/office/drawing/2014/main" val="10003"/>
                  </a:ext>
                </a:extLst>
              </a:tr>
              <a:tr h="321056">
                <a:tc>
                  <a:txBody>
                    <a:bodyPr/>
                    <a:lstStyle/>
                    <a:p>
                      <a:pPr marL="0" marR="0">
                        <a:spcBef>
                          <a:spcPts val="0"/>
                        </a:spcBef>
                        <a:spcAft>
                          <a:spcPts val="0"/>
                        </a:spcAft>
                      </a:pPr>
                      <a:r>
                        <a:rPr lang="en-US" sz="1400" dirty="0">
                          <a:effectLst/>
                        </a:rPr>
                        <a:t>Heating – Natural Gas (</a:t>
                      </a:r>
                      <a:r>
                        <a:rPr lang="en-US" sz="1400" dirty="0" err="1">
                          <a:effectLst/>
                        </a:rPr>
                        <a:t>kBtu</a:t>
                      </a:r>
                      <a:r>
                        <a:rPr lang="en-US" sz="1400" dirty="0">
                          <a:effectLst/>
                        </a:rPr>
                        <a:t>/</a:t>
                      </a:r>
                      <a:r>
                        <a:rPr lang="en-US" sz="1400" dirty="0" err="1">
                          <a:effectLst/>
                        </a:rPr>
                        <a:t>yr</a:t>
                      </a:r>
                      <a:r>
                        <a:rPr lang="en-US" sz="1400" dirty="0">
                          <a:effectLst/>
                        </a:rPr>
                        <a:t>)</a:t>
                      </a:r>
                      <a:endParaRPr lang="en-US" sz="1400" dirty="0">
                        <a:effectLst/>
                        <a:latin typeface="Calibri" panose="020F0502020204030204" pitchFamily="34" charset="0"/>
                        <a:ea typeface="MS Mincho"/>
                        <a:cs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dirty="0">
                          <a:effectLst/>
                        </a:rPr>
                        <a:t>1,791,752</a:t>
                      </a:r>
                      <a:endParaRPr lang="en-US" sz="1600" dirty="0">
                        <a:effectLst/>
                        <a:latin typeface="Calibri" panose="020F0502020204030204" pitchFamily="34" charset="0"/>
                        <a:ea typeface="MS Mincho"/>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600" dirty="0">
                          <a:effectLst/>
                        </a:rPr>
                        <a:t>$17,442.30</a:t>
                      </a:r>
                      <a:endParaRPr lang="en-US" sz="1600" dirty="0">
                        <a:effectLst/>
                        <a:latin typeface="Calibri" panose="020F0502020204030204" pitchFamily="34" charset="0"/>
                        <a:ea typeface="MS Mincho"/>
                        <a:cs typeface="Calibri" panose="020F0502020204030204" pitchFamily="34" charset="0"/>
                      </a:endParaRPr>
                    </a:p>
                  </a:txBody>
                  <a:tcPr marL="68580" marR="68580" marT="0" marB="0" anchor="ctr"/>
                </a:tc>
                <a:extLst>
                  <a:ext uri="{0D108BD9-81ED-4DB2-BD59-A6C34878D82A}">
                    <a16:rowId xmlns:a16="http://schemas.microsoft.com/office/drawing/2014/main" val="10004"/>
                  </a:ext>
                </a:extLst>
              </a:tr>
              <a:tr h="321056">
                <a:tc>
                  <a:txBody>
                    <a:bodyPr/>
                    <a:lstStyle/>
                    <a:p>
                      <a:pPr marL="0" marR="0">
                        <a:spcBef>
                          <a:spcPts val="0"/>
                        </a:spcBef>
                        <a:spcAft>
                          <a:spcPts val="0"/>
                        </a:spcAft>
                      </a:pPr>
                      <a:r>
                        <a:rPr lang="en-US" sz="1400" dirty="0">
                          <a:effectLst/>
                        </a:rPr>
                        <a:t>Grand Total ($/</a:t>
                      </a:r>
                      <a:r>
                        <a:rPr lang="en-US" sz="1400" dirty="0" err="1">
                          <a:effectLst/>
                        </a:rPr>
                        <a:t>yr</a:t>
                      </a:r>
                      <a:r>
                        <a:rPr lang="en-US" sz="1400" dirty="0">
                          <a:effectLst/>
                        </a:rPr>
                        <a:t>)</a:t>
                      </a:r>
                      <a:endParaRPr lang="en-US" sz="1400" dirty="0">
                        <a:effectLst/>
                        <a:latin typeface="Calibri" panose="020F0502020204030204" pitchFamily="34" charset="0"/>
                        <a:ea typeface="MS Mincho"/>
                        <a:cs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MS Mincho"/>
                        <a:cs typeface="Calibri" panose="020F0502020204030204" pitchFamily="34" charset="0"/>
                      </a:endParaRPr>
                    </a:p>
                  </a:txBody>
                  <a:tcPr marL="68580" marR="68580" marT="0" marB="0"/>
                </a:tc>
                <a:tc>
                  <a:txBody>
                    <a:bodyPr/>
                    <a:lstStyle/>
                    <a:p>
                      <a:pPr marL="0" marR="0" algn="r">
                        <a:spcBef>
                          <a:spcPts val="0"/>
                        </a:spcBef>
                        <a:spcAft>
                          <a:spcPts val="0"/>
                        </a:spcAft>
                      </a:pPr>
                      <a:r>
                        <a:rPr lang="en-US" sz="1600" dirty="0">
                          <a:effectLst/>
                        </a:rPr>
                        <a:t>$112,638.68</a:t>
                      </a:r>
                      <a:endParaRPr lang="en-US" sz="1600" dirty="0">
                        <a:effectLst/>
                        <a:latin typeface="Calibri" panose="020F0502020204030204" pitchFamily="34" charset="0"/>
                        <a:ea typeface="MS Mincho"/>
                        <a:cs typeface="Calibri" panose="020F0502020204030204" pitchFamily="34" charset="0"/>
                      </a:endParaRPr>
                    </a:p>
                  </a:txBody>
                  <a:tcPr marL="68580" marR="68580" marT="0" marB="0" anchor="ctr"/>
                </a:tc>
                <a:extLst>
                  <a:ext uri="{0D108BD9-81ED-4DB2-BD59-A6C34878D82A}">
                    <a16:rowId xmlns:a16="http://schemas.microsoft.com/office/drawing/2014/main" val="1000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099611262"/>
              </p:ext>
            </p:extLst>
          </p:nvPr>
        </p:nvGraphicFramePr>
        <p:xfrm>
          <a:off x="4603558" y="3091723"/>
          <a:ext cx="6841432" cy="3237698"/>
        </p:xfrm>
        <a:graphic>
          <a:graphicData uri="http://schemas.openxmlformats.org/drawingml/2006/table">
            <a:tbl>
              <a:tblPr firstRow="1" bandRow="1">
                <a:tableStyleId>{5C22544A-7EE6-4342-B048-85BDC9FD1C3A}</a:tableStyleId>
              </a:tblPr>
              <a:tblGrid>
                <a:gridCol w="2112035">
                  <a:extLst>
                    <a:ext uri="{9D8B030D-6E8A-4147-A177-3AD203B41FA5}">
                      <a16:colId xmlns:a16="http://schemas.microsoft.com/office/drawing/2014/main" val="20000"/>
                    </a:ext>
                  </a:extLst>
                </a:gridCol>
                <a:gridCol w="1289155">
                  <a:extLst>
                    <a:ext uri="{9D8B030D-6E8A-4147-A177-3AD203B41FA5}">
                      <a16:colId xmlns:a16="http://schemas.microsoft.com/office/drawing/2014/main" val="20001"/>
                    </a:ext>
                  </a:extLst>
                </a:gridCol>
                <a:gridCol w="2113613">
                  <a:extLst>
                    <a:ext uri="{9D8B030D-6E8A-4147-A177-3AD203B41FA5}">
                      <a16:colId xmlns:a16="http://schemas.microsoft.com/office/drawing/2014/main" val="20002"/>
                    </a:ext>
                  </a:extLst>
                </a:gridCol>
                <a:gridCol w="1326629">
                  <a:extLst>
                    <a:ext uri="{9D8B030D-6E8A-4147-A177-3AD203B41FA5}">
                      <a16:colId xmlns:a16="http://schemas.microsoft.com/office/drawing/2014/main" val="20003"/>
                    </a:ext>
                  </a:extLst>
                </a:gridCol>
              </a:tblGrid>
              <a:tr h="324167">
                <a:tc>
                  <a:txBody>
                    <a:bodyPr/>
                    <a:lstStyle/>
                    <a:p>
                      <a:r>
                        <a:rPr lang="en-US" dirty="0" smtClean="0"/>
                        <a:t>Species </a:t>
                      </a:r>
                      <a:r>
                        <a:rPr lang="en-US" sz="1600" b="0" dirty="0" smtClean="0"/>
                        <a:t>(most abundant on site)</a:t>
                      </a:r>
                      <a:endParaRPr lang="en-US" sz="1600" b="0" dirty="0"/>
                    </a:p>
                  </a:txBody>
                  <a:tcPr/>
                </a:tc>
                <a:tc>
                  <a:txBody>
                    <a:bodyPr/>
                    <a:lstStyle/>
                    <a:p>
                      <a:r>
                        <a:rPr lang="en-US" dirty="0" smtClean="0"/>
                        <a:t>Number of Trees</a:t>
                      </a:r>
                      <a:endParaRPr lang="en-US" dirty="0"/>
                    </a:p>
                  </a:txBody>
                  <a:tcPr/>
                </a:tc>
                <a:tc>
                  <a:txBody>
                    <a:bodyPr/>
                    <a:lstStyle/>
                    <a:p>
                      <a:r>
                        <a:rPr lang="en-US" dirty="0" smtClean="0"/>
                        <a:t>Carbon storage</a:t>
                      </a:r>
                      <a:endParaRPr lang="en-US" dirty="0"/>
                    </a:p>
                  </a:txBody>
                  <a:tcPr/>
                </a:tc>
                <a:tc>
                  <a:txBody>
                    <a:bodyPr/>
                    <a:lstStyle/>
                    <a:p>
                      <a:r>
                        <a:rPr lang="en-US" dirty="0" smtClean="0"/>
                        <a:t>Average</a:t>
                      </a:r>
                      <a:r>
                        <a:rPr lang="en-US" baseline="0" dirty="0" smtClean="0"/>
                        <a:t> C per tree</a:t>
                      </a:r>
                      <a:endParaRPr lang="en-US" dirty="0"/>
                    </a:p>
                  </a:txBody>
                  <a:tcPr/>
                </a:tc>
                <a:extLst>
                  <a:ext uri="{0D108BD9-81ED-4DB2-BD59-A6C34878D82A}">
                    <a16:rowId xmlns:a16="http://schemas.microsoft.com/office/drawing/2014/main" val="10000"/>
                  </a:ext>
                </a:extLst>
              </a:tr>
              <a:tr h="370840">
                <a:tc>
                  <a:txBody>
                    <a:bodyPr/>
                    <a:lstStyle/>
                    <a:p>
                      <a:r>
                        <a:rPr lang="en-US" dirty="0" smtClean="0"/>
                        <a:t>White</a:t>
                      </a:r>
                      <a:r>
                        <a:rPr lang="en-US" baseline="0" dirty="0" smtClean="0"/>
                        <a:t> oak</a:t>
                      </a:r>
                      <a:endParaRPr lang="en-US" dirty="0"/>
                    </a:p>
                  </a:txBody>
                  <a:tcPr/>
                </a:tc>
                <a:tc>
                  <a:txBody>
                    <a:bodyPr/>
                    <a:lstStyle/>
                    <a:p>
                      <a:pPr algn="ctr"/>
                      <a:r>
                        <a:rPr lang="en-US" dirty="0" smtClean="0"/>
                        <a:t>395</a:t>
                      </a:r>
                      <a:endParaRPr lang="en-US" dirty="0"/>
                    </a:p>
                  </a:txBody>
                  <a:tcPr/>
                </a:tc>
                <a:tc>
                  <a:txBody>
                    <a:bodyPr/>
                    <a:lstStyle/>
                    <a:p>
                      <a:pPr algn="r"/>
                      <a:r>
                        <a:rPr lang="en-US" dirty="0" smtClean="0"/>
                        <a:t>562 </a:t>
                      </a:r>
                      <a:r>
                        <a:rPr lang="en-US" sz="1600" dirty="0" smtClean="0"/>
                        <a:t>metric tons</a:t>
                      </a:r>
                      <a:endParaRPr lang="en-US" dirty="0"/>
                    </a:p>
                  </a:txBody>
                  <a:tcPr/>
                </a:tc>
                <a:tc>
                  <a:txBody>
                    <a:bodyPr/>
                    <a:lstStyle/>
                    <a:p>
                      <a:pPr algn="r"/>
                      <a:r>
                        <a:rPr lang="en-US" dirty="0" smtClean="0"/>
                        <a:t>1.42 </a:t>
                      </a:r>
                      <a:r>
                        <a:rPr lang="en-US" dirty="0" err="1" smtClean="0"/>
                        <a:t>mt</a:t>
                      </a:r>
                      <a:endParaRPr lang="en-US" dirty="0"/>
                    </a:p>
                  </a:txBody>
                  <a:tcPr/>
                </a:tc>
                <a:extLst>
                  <a:ext uri="{0D108BD9-81ED-4DB2-BD59-A6C34878D82A}">
                    <a16:rowId xmlns:a16="http://schemas.microsoft.com/office/drawing/2014/main" val="10001"/>
                  </a:ext>
                </a:extLst>
              </a:tr>
              <a:tr h="370840">
                <a:tc>
                  <a:txBody>
                    <a:bodyPr/>
                    <a:lstStyle/>
                    <a:p>
                      <a:r>
                        <a:rPr lang="en-US" dirty="0" smtClean="0"/>
                        <a:t>Pin oak</a:t>
                      </a:r>
                      <a:endParaRPr lang="en-US" dirty="0"/>
                    </a:p>
                  </a:txBody>
                  <a:tcPr/>
                </a:tc>
                <a:tc>
                  <a:txBody>
                    <a:bodyPr/>
                    <a:lstStyle/>
                    <a:p>
                      <a:pPr algn="ctr"/>
                      <a:r>
                        <a:rPr lang="en-US" dirty="0" smtClean="0"/>
                        <a:t>1,227</a:t>
                      </a:r>
                      <a:endParaRPr lang="en-US" dirty="0"/>
                    </a:p>
                  </a:txBody>
                  <a:tcPr/>
                </a:tc>
                <a:tc>
                  <a:txBody>
                    <a:bodyPr/>
                    <a:lstStyle/>
                    <a:p>
                      <a:pPr algn="r"/>
                      <a:r>
                        <a:rPr lang="en-US" dirty="0" smtClean="0"/>
                        <a:t>417</a:t>
                      </a:r>
                      <a:r>
                        <a:rPr lang="en-US" baseline="0" dirty="0" smtClean="0"/>
                        <a:t> </a:t>
                      </a:r>
                      <a:r>
                        <a:rPr lang="en-US" sz="1600" baseline="0" dirty="0" smtClean="0"/>
                        <a:t>metric tons</a:t>
                      </a:r>
                      <a:endParaRPr lang="en-US" dirty="0"/>
                    </a:p>
                  </a:txBody>
                  <a:tcPr/>
                </a:tc>
                <a:tc>
                  <a:txBody>
                    <a:bodyPr/>
                    <a:lstStyle/>
                    <a:p>
                      <a:pPr algn="r"/>
                      <a:r>
                        <a:rPr lang="en-US" dirty="0" smtClean="0"/>
                        <a:t>0.34</a:t>
                      </a:r>
                      <a:r>
                        <a:rPr lang="en-US" baseline="0" dirty="0" smtClean="0"/>
                        <a:t> </a:t>
                      </a:r>
                      <a:r>
                        <a:rPr lang="en-US" baseline="0" dirty="0" err="1" smtClean="0"/>
                        <a:t>mt</a:t>
                      </a:r>
                      <a:endParaRPr lang="en-US" dirty="0"/>
                    </a:p>
                  </a:txBody>
                  <a:tcPr/>
                </a:tc>
                <a:extLst>
                  <a:ext uri="{0D108BD9-81ED-4DB2-BD59-A6C34878D82A}">
                    <a16:rowId xmlns:a16="http://schemas.microsoft.com/office/drawing/2014/main" val="10002"/>
                  </a:ext>
                </a:extLst>
              </a:tr>
              <a:tr h="370840">
                <a:tc>
                  <a:txBody>
                    <a:bodyPr/>
                    <a:lstStyle/>
                    <a:p>
                      <a:r>
                        <a:rPr lang="en-US" dirty="0" smtClean="0"/>
                        <a:t>Bur oak</a:t>
                      </a:r>
                      <a:endParaRPr lang="en-US" dirty="0"/>
                    </a:p>
                  </a:txBody>
                  <a:tcPr/>
                </a:tc>
                <a:tc>
                  <a:txBody>
                    <a:bodyPr/>
                    <a:lstStyle/>
                    <a:p>
                      <a:pPr algn="ctr"/>
                      <a:r>
                        <a:rPr lang="en-US" dirty="0" smtClean="0"/>
                        <a:t>273</a:t>
                      </a:r>
                      <a:endParaRPr lang="en-US" dirty="0"/>
                    </a:p>
                  </a:txBody>
                  <a:tcPr/>
                </a:tc>
                <a:tc>
                  <a:txBody>
                    <a:bodyPr/>
                    <a:lstStyle/>
                    <a:p>
                      <a:pPr algn="r"/>
                      <a:r>
                        <a:rPr lang="en-US" dirty="0" smtClean="0"/>
                        <a:t>358 </a:t>
                      </a:r>
                      <a:r>
                        <a:rPr lang="en-US" sz="1600" dirty="0" smtClean="0"/>
                        <a:t>metric tons</a:t>
                      </a:r>
                      <a:endParaRPr lang="en-US" dirty="0"/>
                    </a:p>
                  </a:txBody>
                  <a:tcPr/>
                </a:tc>
                <a:tc>
                  <a:txBody>
                    <a:bodyPr/>
                    <a:lstStyle/>
                    <a:p>
                      <a:pPr algn="r"/>
                      <a:r>
                        <a:rPr lang="en-US" dirty="0" smtClean="0"/>
                        <a:t>1.31 </a:t>
                      </a:r>
                      <a:r>
                        <a:rPr lang="en-US" dirty="0" err="1" smtClean="0"/>
                        <a:t>mt</a:t>
                      </a:r>
                      <a:endParaRPr lang="en-US" dirty="0"/>
                    </a:p>
                  </a:txBody>
                  <a:tcPr/>
                </a:tc>
                <a:extLst>
                  <a:ext uri="{0D108BD9-81ED-4DB2-BD59-A6C34878D82A}">
                    <a16:rowId xmlns:a16="http://schemas.microsoft.com/office/drawing/2014/main" val="10003"/>
                  </a:ext>
                </a:extLst>
              </a:tr>
              <a:tr h="371709">
                <a:tc>
                  <a:txBody>
                    <a:bodyPr/>
                    <a:lstStyle/>
                    <a:p>
                      <a:r>
                        <a:rPr lang="en-US" dirty="0" smtClean="0"/>
                        <a:t>Shagbark hickory</a:t>
                      </a:r>
                      <a:endParaRPr lang="en-US" dirty="0"/>
                    </a:p>
                  </a:txBody>
                  <a:tcPr/>
                </a:tc>
                <a:tc>
                  <a:txBody>
                    <a:bodyPr/>
                    <a:lstStyle/>
                    <a:p>
                      <a:pPr algn="ctr"/>
                      <a:r>
                        <a:rPr lang="en-US" dirty="0" smtClean="0"/>
                        <a:t>505</a:t>
                      </a:r>
                      <a:endParaRPr lang="en-US" dirty="0"/>
                    </a:p>
                  </a:txBody>
                  <a:tcPr/>
                </a:tc>
                <a:tc>
                  <a:txBody>
                    <a:bodyPr/>
                    <a:lstStyle/>
                    <a:p>
                      <a:pPr algn="r"/>
                      <a:r>
                        <a:rPr lang="en-US" dirty="0" smtClean="0"/>
                        <a:t>51 </a:t>
                      </a:r>
                      <a:r>
                        <a:rPr lang="en-US" sz="1600" dirty="0" smtClean="0"/>
                        <a:t>metric tons</a:t>
                      </a:r>
                      <a:endParaRPr lang="en-US" dirty="0"/>
                    </a:p>
                  </a:txBody>
                  <a:tcPr/>
                </a:tc>
                <a:tc>
                  <a:txBody>
                    <a:bodyPr/>
                    <a:lstStyle/>
                    <a:p>
                      <a:pPr algn="r"/>
                      <a:r>
                        <a:rPr lang="en-US" dirty="0" smtClean="0"/>
                        <a:t>0.10 </a:t>
                      </a:r>
                      <a:r>
                        <a:rPr lang="en-US" dirty="0" err="1" smtClean="0"/>
                        <a:t>mt</a:t>
                      </a:r>
                      <a:endParaRPr lang="en-US" dirty="0"/>
                    </a:p>
                  </a:txBody>
                  <a:tcPr/>
                </a:tc>
                <a:extLst>
                  <a:ext uri="{0D108BD9-81ED-4DB2-BD59-A6C34878D82A}">
                    <a16:rowId xmlns:a16="http://schemas.microsoft.com/office/drawing/2014/main" val="10004"/>
                  </a:ext>
                </a:extLst>
              </a:tr>
              <a:tr h="371709">
                <a:tc>
                  <a:txBody>
                    <a:bodyPr/>
                    <a:lstStyle/>
                    <a:p>
                      <a:r>
                        <a:rPr lang="en-US" dirty="0" smtClean="0"/>
                        <a:t>Black cherry</a:t>
                      </a:r>
                      <a:endParaRPr lang="en-US" dirty="0"/>
                    </a:p>
                  </a:txBody>
                  <a:tcPr/>
                </a:tc>
                <a:tc>
                  <a:txBody>
                    <a:bodyPr/>
                    <a:lstStyle/>
                    <a:p>
                      <a:pPr algn="ctr"/>
                      <a:r>
                        <a:rPr lang="en-US" dirty="0" smtClean="0"/>
                        <a:t>2,059</a:t>
                      </a:r>
                      <a:endParaRPr lang="en-US" dirty="0"/>
                    </a:p>
                  </a:txBody>
                  <a:tcPr/>
                </a:tc>
                <a:tc>
                  <a:txBody>
                    <a:bodyPr/>
                    <a:lstStyle/>
                    <a:p>
                      <a:pPr algn="r"/>
                      <a:r>
                        <a:rPr lang="en-US" dirty="0" smtClean="0"/>
                        <a:t>428 </a:t>
                      </a:r>
                      <a:r>
                        <a:rPr lang="en-US" sz="1600" dirty="0" smtClean="0"/>
                        <a:t>metric tons</a:t>
                      </a:r>
                      <a:endParaRPr lang="en-US" dirty="0"/>
                    </a:p>
                  </a:txBody>
                  <a:tcPr/>
                </a:tc>
                <a:tc>
                  <a:txBody>
                    <a:bodyPr/>
                    <a:lstStyle/>
                    <a:p>
                      <a:pPr algn="r"/>
                      <a:r>
                        <a:rPr lang="en-US" dirty="0" smtClean="0"/>
                        <a:t>0.21 </a:t>
                      </a:r>
                      <a:r>
                        <a:rPr lang="en-US" dirty="0" err="1" smtClean="0"/>
                        <a:t>mt</a:t>
                      </a:r>
                      <a:endParaRPr lang="en-US" dirty="0"/>
                    </a:p>
                  </a:txBody>
                  <a:tcPr/>
                </a:tc>
                <a:extLst>
                  <a:ext uri="{0D108BD9-81ED-4DB2-BD59-A6C34878D82A}">
                    <a16:rowId xmlns:a16="http://schemas.microsoft.com/office/drawing/2014/main" val="10005"/>
                  </a:ext>
                </a:extLst>
              </a:tr>
              <a:tr h="370840">
                <a:tc>
                  <a:txBody>
                    <a:bodyPr/>
                    <a:lstStyle/>
                    <a:p>
                      <a:r>
                        <a:rPr lang="en-US" dirty="0" smtClean="0"/>
                        <a:t>American elm</a:t>
                      </a:r>
                      <a:endParaRPr lang="en-US" dirty="0"/>
                    </a:p>
                  </a:txBody>
                  <a:tcPr/>
                </a:tc>
                <a:tc>
                  <a:txBody>
                    <a:bodyPr/>
                    <a:lstStyle/>
                    <a:p>
                      <a:pPr algn="ctr"/>
                      <a:r>
                        <a:rPr lang="en-US" dirty="0" smtClean="0"/>
                        <a:t>927</a:t>
                      </a:r>
                      <a:endParaRPr lang="en-US" dirty="0"/>
                    </a:p>
                  </a:txBody>
                  <a:tcPr/>
                </a:tc>
                <a:tc>
                  <a:txBody>
                    <a:bodyPr/>
                    <a:lstStyle/>
                    <a:p>
                      <a:pPr algn="r"/>
                      <a:r>
                        <a:rPr lang="en-US" dirty="0" smtClean="0"/>
                        <a:t>79 </a:t>
                      </a:r>
                      <a:r>
                        <a:rPr lang="en-US" sz="1600" dirty="0" smtClean="0"/>
                        <a:t>metric tons</a:t>
                      </a:r>
                      <a:endParaRPr lang="en-US" dirty="0"/>
                    </a:p>
                  </a:txBody>
                  <a:tcPr/>
                </a:tc>
                <a:tc>
                  <a:txBody>
                    <a:bodyPr/>
                    <a:lstStyle/>
                    <a:p>
                      <a:pPr algn="r"/>
                      <a:r>
                        <a:rPr lang="en-US" dirty="0" smtClean="0"/>
                        <a:t>0.09 </a:t>
                      </a:r>
                      <a:r>
                        <a:rPr lang="en-US" dirty="0" err="1" smtClean="0"/>
                        <a:t>mt</a:t>
                      </a:r>
                      <a:endParaRPr lang="en-US" dirty="0"/>
                    </a:p>
                  </a:txBody>
                  <a:tcPr/>
                </a:tc>
                <a:extLst>
                  <a:ext uri="{0D108BD9-81ED-4DB2-BD59-A6C34878D82A}">
                    <a16:rowId xmlns:a16="http://schemas.microsoft.com/office/drawing/2014/main" val="10006"/>
                  </a:ext>
                </a:extLst>
              </a:tr>
              <a:tr h="370840">
                <a:tc>
                  <a:txBody>
                    <a:bodyPr/>
                    <a:lstStyle/>
                    <a:p>
                      <a:r>
                        <a:rPr lang="en-US" dirty="0" smtClean="0"/>
                        <a:t>Green ash</a:t>
                      </a:r>
                      <a:endParaRPr lang="en-US" dirty="0"/>
                    </a:p>
                  </a:txBody>
                  <a:tcPr/>
                </a:tc>
                <a:tc>
                  <a:txBody>
                    <a:bodyPr/>
                    <a:lstStyle/>
                    <a:p>
                      <a:pPr algn="ctr"/>
                      <a:r>
                        <a:rPr lang="en-US" dirty="0" smtClean="0"/>
                        <a:t>423</a:t>
                      </a:r>
                      <a:endParaRPr lang="en-US" dirty="0"/>
                    </a:p>
                  </a:txBody>
                  <a:tcPr/>
                </a:tc>
                <a:tc>
                  <a:txBody>
                    <a:bodyPr/>
                    <a:lstStyle/>
                    <a:p>
                      <a:pPr algn="r"/>
                      <a:r>
                        <a:rPr lang="en-US" dirty="0" smtClean="0"/>
                        <a:t>39 </a:t>
                      </a:r>
                      <a:r>
                        <a:rPr lang="en-US" sz="1600" dirty="0" smtClean="0"/>
                        <a:t>metric tons</a:t>
                      </a:r>
                      <a:endParaRPr lang="en-US" sz="1600" dirty="0"/>
                    </a:p>
                  </a:txBody>
                  <a:tcPr/>
                </a:tc>
                <a:tc>
                  <a:txBody>
                    <a:bodyPr/>
                    <a:lstStyle/>
                    <a:p>
                      <a:pPr algn="r"/>
                      <a:r>
                        <a:rPr lang="en-US" dirty="0" smtClean="0"/>
                        <a:t>0.09 </a:t>
                      </a:r>
                      <a:r>
                        <a:rPr lang="en-US" dirty="0" err="1" smtClean="0"/>
                        <a:t>mt</a:t>
                      </a:r>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995695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6DDBB80-BA00-4775-982A-6AA55C3D4C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95504"/>
          <a:stretch/>
        </p:blipFill>
        <p:spPr>
          <a:xfrm>
            <a:off x="0" y="-8573"/>
            <a:ext cx="609600" cy="6866573"/>
          </a:xfrm>
          <a:prstGeom prst="rect">
            <a:avLst/>
          </a:prstGeom>
        </p:spPr>
      </p:pic>
      <p:sp>
        <p:nvSpPr>
          <p:cNvPr id="7" name="object 5">
            <a:extLst>
              <a:ext uri="{FF2B5EF4-FFF2-40B4-BE49-F238E27FC236}">
                <a16:creationId xmlns:a16="http://schemas.microsoft.com/office/drawing/2014/main" id="{C690C569-5993-68EE-24E4-0756504F10CB}"/>
              </a:ext>
            </a:extLst>
          </p:cNvPr>
          <p:cNvSpPr txBox="1">
            <a:spLocks/>
          </p:cNvSpPr>
          <p:nvPr/>
        </p:nvSpPr>
        <p:spPr>
          <a:xfrm>
            <a:off x="1252231" y="1302657"/>
            <a:ext cx="10056962" cy="876797"/>
          </a:xfrm>
          <a:prstGeom prst="rect">
            <a:avLst/>
          </a:prstGeom>
        </p:spPr>
        <p:txBody>
          <a:bodyPr vert="horz" lIns="91440" tIns="45720" rIns="91440" bIns="45720" rtlCol="0" anchor="b">
            <a:noAutofit/>
          </a:bodyPr>
          <a:lstStyle>
            <a:lvl1pPr>
              <a:defRPr lang="en-US" sz="3600" b="1" i="0" kern="1200" baseline="30000" smtClean="0">
                <a:solidFill>
                  <a:srgbClr val="2F3B52"/>
                </a:solidFill>
                <a:latin typeface="Arial"/>
                <a:ea typeface="+mj-ea"/>
                <a:cs typeface="Arial"/>
              </a:defRPr>
            </a:lvl1pPr>
          </a:lstStyle>
          <a:p>
            <a:pPr marL="12700">
              <a:lnSpc>
                <a:spcPct val="90000"/>
              </a:lnSpc>
              <a:spcBef>
                <a:spcPct val="0"/>
              </a:spcBef>
            </a:pPr>
            <a:r>
              <a:rPr sz="4000" baseline="0" dirty="0">
                <a:latin typeface="Arial" panose="020B0604020202020204" pitchFamily="34" charset="0"/>
                <a:cs typeface="Arial" panose="020B0604020202020204" pitchFamily="34" charset="0"/>
              </a:rPr>
              <a:t>About Chicago Region Carbon Program</a:t>
            </a:r>
          </a:p>
        </p:txBody>
      </p:sp>
      <p:sp>
        <p:nvSpPr>
          <p:cNvPr id="8" name="object 2">
            <a:extLst>
              <a:ext uri="{FF2B5EF4-FFF2-40B4-BE49-F238E27FC236}">
                <a16:creationId xmlns:a16="http://schemas.microsoft.com/office/drawing/2014/main" id="{1ED66EB9-9724-378D-F4F3-7B2DF455500F}"/>
              </a:ext>
            </a:extLst>
          </p:cNvPr>
          <p:cNvSpPr txBox="1"/>
          <p:nvPr/>
        </p:nvSpPr>
        <p:spPr>
          <a:xfrm>
            <a:off x="1390575" y="2343185"/>
            <a:ext cx="9683825" cy="3985043"/>
          </a:xfrm>
          <a:prstGeom prst="rect">
            <a:avLst/>
          </a:prstGeom>
        </p:spPr>
        <p:txBody>
          <a:bodyPr vert="horz" lIns="91440" tIns="45720" rIns="91440" bIns="45720" rtlCol="0">
            <a:normAutofit fontScale="92500" lnSpcReduction="10000"/>
          </a:bodyPr>
          <a:lstStyle/>
          <a:p>
            <a:pPr marL="102870">
              <a:lnSpc>
                <a:spcPct val="107000"/>
              </a:lnSpc>
              <a:buClr>
                <a:srgbClr val="4E9BC8"/>
              </a:buClr>
              <a:buSzPts val="1760"/>
              <a:buFont typeface="Quattrocento Sans"/>
              <a:buNone/>
            </a:pPr>
            <a:endParaRPr lang="en-US" sz="2800" dirty="0">
              <a:solidFill>
                <a:prstClr val="black"/>
              </a:solidFill>
              <a:latin typeface="Calibri(Body)"/>
            </a:endParaRPr>
          </a:p>
          <a:p>
            <a:pPr marL="285750" indent="-182880">
              <a:lnSpc>
                <a:spcPct val="117000"/>
              </a:lnSpc>
              <a:spcAft>
                <a:spcPts val="800"/>
              </a:spcAft>
              <a:buClr>
                <a:srgbClr val="4E9BC8"/>
              </a:buClr>
              <a:buSzPct val="80000"/>
              <a:buFont typeface="Wingdings" pitchFamily="2" charset="2"/>
              <a:buChar char="§"/>
              <a:defRPr/>
            </a:pPr>
            <a:r>
              <a:rPr lang="en-US" sz="3200" dirty="0">
                <a:solidFill>
                  <a:prstClr val="black">
                    <a:lumMod val="85000"/>
                    <a:lumOff val="15000"/>
                  </a:prstClr>
                </a:solidFill>
                <a:latin typeface="Calibri(Body)"/>
                <a:cs typeface="Segoe UI" panose="020B0502040204020203" pitchFamily="34" charset="0"/>
              </a:rPr>
              <a:t>Program of CRTI/Morton Arboretum, working with City Forest Credits </a:t>
            </a:r>
          </a:p>
          <a:p>
            <a:pPr marL="285750" indent="-182880">
              <a:lnSpc>
                <a:spcPct val="117000"/>
              </a:lnSpc>
              <a:spcAft>
                <a:spcPts val="800"/>
              </a:spcAft>
              <a:buClr>
                <a:srgbClr val="4E9BC8"/>
              </a:buClr>
              <a:buSzPct val="80000"/>
              <a:buFont typeface="Wingdings" pitchFamily="2" charset="2"/>
              <a:buChar char="§"/>
              <a:defRPr/>
            </a:pPr>
            <a:r>
              <a:rPr lang="en-US" sz="3200" dirty="0">
                <a:solidFill>
                  <a:prstClr val="black">
                    <a:lumMod val="85000"/>
                    <a:lumOff val="15000"/>
                  </a:prstClr>
                </a:solidFill>
                <a:latin typeface="Calibri(Body)"/>
                <a:cs typeface="Segoe UI" panose="020B0502040204020203" pitchFamily="34" charset="0"/>
              </a:rPr>
              <a:t>P</a:t>
            </a:r>
            <a:r>
              <a:rPr lang="en-US" sz="3200" dirty="0" err="1">
                <a:solidFill>
                  <a:prstClr val="black">
                    <a:lumMod val="85000"/>
                    <a:lumOff val="15000"/>
                  </a:prstClr>
                </a:solidFill>
                <a:latin typeface="Calibri(Body)"/>
                <a:cs typeface="Segoe UI" panose="020B0502040204020203" pitchFamily="34" charset="0"/>
              </a:rPr>
              <a:t>rovide</a:t>
            </a:r>
            <a:r>
              <a:rPr lang="en-US" sz="3200" dirty="0">
                <a:solidFill>
                  <a:prstClr val="black">
                    <a:lumMod val="85000"/>
                    <a:lumOff val="15000"/>
                  </a:prstClr>
                </a:solidFill>
                <a:latin typeface="Calibri(Body)"/>
                <a:cs typeface="Segoe UI" panose="020B0502040204020203" pitchFamily="34" charset="0"/>
              </a:rPr>
              <a:t> opportunities to earn carbon credits from tree planting and preservation</a:t>
            </a:r>
          </a:p>
          <a:p>
            <a:pPr marL="285750" indent="-182880">
              <a:lnSpc>
                <a:spcPct val="117000"/>
              </a:lnSpc>
              <a:spcAft>
                <a:spcPts val="800"/>
              </a:spcAft>
              <a:buClr>
                <a:srgbClr val="4E9BC8"/>
              </a:buClr>
              <a:buSzPct val="80000"/>
              <a:buFont typeface="Wingdings" pitchFamily="2" charset="2"/>
              <a:buChar char="§"/>
              <a:defRPr/>
            </a:pPr>
            <a:r>
              <a:rPr lang="en-US" sz="3200" dirty="0">
                <a:solidFill>
                  <a:prstClr val="black">
                    <a:lumMod val="85000"/>
                    <a:lumOff val="15000"/>
                  </a:prstClr>
                </a:solidFill>
                <a:latin typeface="Calibri(Body)"/>
                <a:cs typeface="Segoe UI" panose="020B0502040204020203" pitchFamily="34" charset="0"/>
              </a:rPr>
              <a:t>E</a:t>
            </a:r>
            <a:r>
              <a:rPr lang="en-US" sz="3200" dirty="0" err="1">
                <a:solidFill>
                  <a:prstClr val="black">
                    <a:lumMod val="85000"/>
                    <a:lumOff val="15000"/>
                  </a:prstClr>
                </a:solidFill>
                <a:latin typeface="Calibri(Body)"/>
                <a:cs typeface="Segoe UI" panose="020B0502040204020203" pitchFamily="34" charset="0"/>
              </a:rPr>
              <a:t>fficiently</a:t>
            </a:r>
            <a:r>
              <a:rPr lang="en-US" sz="3200" dirty="0">
                <a:solidFill>
                  <a:prstClr val="black">
                    <a:lumMod val="85000"/>
                    <a:lumOff val="15000"/>
                  </a:prstClr>
                </a:solidFill>
                <a:latin typeface="Calibri(Body)"/>
                <a:cs typeface="Segoe UI" panose="020B0502040204020203" pitchFamily="34" charset="0"/>
              </a:rPr>
              <a:t> enroll planting and preservation projects into a region-wide carbon crediting program.</a:t>
            </a:r>
          </a:p>
          <a:p>
            <a:pPr marL="12700" indent="-228600">
              <a:lnSpc>
                <a:spcPct val="90000"/>
              </a:lnSpc>
              <a:spcBef>
                <a:spcPts val="370"/>
              </a:spcBef>
              <a:buFont typeface="Arial" panose="020B0604020202020204" pitchFamily="34" charset="0"/>
              <a:buChar char="•"/>
              <a:defRPr/>
            </a:pPr>
            <a:endParaRPr lang="en-US" dirty="0">
              <a:solidFill>
                <a:prstClr val="black"/>
              </a:solidFill>
            </a:endParaRPr>
          </a:p>
          <a:p>
            <a:pPr marL="12700" indent="-228600">
              <a:lnSpc>
                <a:spcPct val="90000"/>
              </a:lnSpc>
              <a:spcBef>
                <a:spcPts val="370"/>
              </a:spcBef>
              <a:buFont typeface="Arial" panose="020B0604020202020204" pitchFamily="34" charset="0"/>
              <a:buChar char="•"/>
              <a:defRPr/>
            </a:pPr>
            <a:endParaRPr lang="en-US" dirty="0">
              <a:solidFill>
                <a:prstClr val="black"/>
              </a:solidFill>
            </a:endParaRPr>
          </a:p>
          <a:p>
            <a:pPr marL="12700" indent="-228600">
              <a:lnSpc>
                <a:spcPct val="90000"/>
              </a:lnSpc>
              <a:spcBef>
                <a:spcPts val="370"/>
              </a:spcBef>
              <a:buFont typeface="Arial" panose="020B0604020202020204" pitchFamily="34" charset="0"/>
              <a:buChar char="•"/>
              <a:defRPr/>
            </a:pPr>
            <a:endParaRPr lang="en-US" dirty="0">
              <a:solidFill>
                <a:prstClr val="black"/>
              </a:solidFill>
            </a:endParaRPr>
          </a:p>
        </p:txBody>
      </p:sp>
      <p:sp>
        <p:nvSpPr>
          <p:cNvPr id="3" name="Title 2">
            <a:extLst>
              <a:ext uri="{FF2B5EF4-FFF2-40B4-BE49-F238E27FC236}">
                <a16:creationId xmlns:a16="http://schemas.microsoft.com/office/drawing/2014/main" id="{0AAE4882-6561-19A6-9A70-F6119F786A0E}"/>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9252134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1880" y="624110"/>
            <a:ext cx="7892732" cy="1280890"/>
          </a:xfrm>
        </p:spPr>
        <p:txBody>
          <a:bodyPr/>
          <a:lstStyle/>
          <a:p>
            <a:r>
              <a:rPr lang="en-US" b="1" dirty="0" smtClean="0"/>
              <a:t>Why did TLC decide to sell credits on two oak woodlands?</a:t>
            </a:r>
            <a:endParaRPr lang="en-US" b="1" dirty="0"/>
          </a:p>
        </p:txBody>
      </p:sp>
      <p:sp>
        <p:nvSpPr>
          <p:cNvPr id="3" name="Content Placeholder 2"/>
          <p:cNvSpPr>
            <a:spLocks noGrp="1"/>
          </p:cNvSpPr>
          <p:nvPr>
            <p:ph idx="1"/>
          </p:nvPr>
        </p:nvSpPr>
        <p:spPr>
          <a:xfrm>
            <a:off x="3611880" y="1989574"/>
            <a:ext cx="8458200" cy="3875928"/>
          </a:xfrm>
        </p:spPr>
        <p:txBody>
          <a:bodyPr>
            <a:normAutofit/>
          </a:bodyPr>
          <a:lstStyle/>
          <a:p>
            <a:r>
              <a:rPr lang="en-US" sz="2400" b="1" dirty="0" smtClean="0"/>
              <a:t>It is consistent with our mission and goals</a:t>
            </a:r>
          </a:p>
          <a:p>
            <a:pPr lvl="1"/>
            <a:r>
              <a:rPr lang="en-US" sz="2000" dirty="0" smtClean="0"/>
              <a:t>Preserve the trees for 40 years</a:t>
            </a:r>
          </a:p>
          <a:p>
            <a:pPr lvl="1"/>
            <a:r>
              <a:rPr lang="en-US" sz="2000" dirty="0" smtClean="0"/>
              <a:t>Monitor property every 3 years</a:t>
            </a:r>
          </a:p>
          <a:p>
            <a:r>
              <a:rPr lang="en-US" sz="2400" b="1" dirty="0" smtClean="0"/>
              <a:t>Provides funds for long-term management</a:t>
            </a:r>
          </a:p>
          <a:p>
            <a:pPr lvl="1"/>
            <a:r>
              <a:rPr lang="en-US" sz="2200" dirty="0" smtClean="0"/>
              <a:t>These are hard funds to raise</a:t>
            </a:r>
          </a:p>
          <a:p>
            <a:r>
              <a:rPr lang="en-US" sz="2400" b="1" dirty="0" smtClean="0"/>
              <a:t>Possible tool for private woodland preservation</a:t>
            </a:r>
          </a:p>
          <a:p>
            <a:pPr lvl="1"/>
            <a:r>
              <a:rPr lang="en-US" sz="2000" dirty="0" smtClean="0"/>
              <a:t>Landowners are reluctant to donate easements on their woodlands, but may be willing to sell carbon credits in exchange for a 40-year restriction</a:t>
            </a:r>
          </a:p>
          <a:p>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762125" y="1655445"/>
            <a:ext cx="6858000" cy="3547110"/>
          </a:xfrm>
          <a:prstGeom prst="rect">
            <a:avLst/>
          </a:prstGeom>
        </p:spPr>
      </p:pic>
    </p:spTree>
    <p:extLst>
      <p:ext uri="{BB962C8B-B14F-4D97-AF65-F5344CB8AC3E}">
        <p14:creationId xmlns:p14="http://schemas.microsoft.com/office/powerpoint/2010/main" val="21033136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4885" y="441230"/>
            <a:ext cx="8911687" cy="1280890"/>
          </a:xfrm>
        </p:spPr>
        <p:txBody>
          <a:bodyPr/>
          <a:lstStyle/>
          <a:p>
            <a:r>
              <a:rPr lang="en-US" b="1" dirty="0" smtClean="0"/>
              <a:t>What you need to know…</a:t>
            </a:r>
            <a:endParaRPr lang="en-US" b="1" dirty="0"/>
          </a:p>
        </p:txBody>
      </p:sp>
      <p:sp>
        <p:nvSpPr>
          <p:cNvPr id="3" name="Content Placeholder 2"/>
          <p:cNvSpPr>
            <a:spLocks noGrp="1"/>
          </p:cNvSpPr>
          <p:nvPr>
            <p:ph idx="1"/>
          </p:nvPr>
        </p:nvSpPr>
        <p:spPr>
          <a:xfrm>
            <a:off x="3034884" y="1215851"/>
            <a:ext cx="8791355" cy="5337349"/>
          </a:xfrm>
        </p:spPr>
        <p:txBody>
          <a:bodyPr>
            <a:normAutofit lnSpcReduction="10000"/>
          </a:bodyPr>
          <a:lstStyle/>
          <a:p>
            <a:r>
              <a:rPr lang="en-US" sz="2400" b="1" dirty="0" smtClean="0"/>
              <a:t>The land needs to have been acquired recently, and it cannot be encumbered with an easement or other development restriction.</a:t>
            </a:r>
          </a:p>
          <a:p>
            <a:r>
              <a:rPr lang="en-US" sz="2400" b="1" dirty="0" smtClean="0"/>
              <a:t>The application takes time, but it isn’t complicated – just thorough. It is very much like filling out a grant application.</a:t>
            </a:r>
          </a:p>
          <a:p>
            <a:r>
              <a:rPr lang="en-US" sz="2400" b="1" dirty="0" smtClean="0"/>
              <a:t>There are up-front expenses:</a:t>
            </a:r>
          </a:p>
          <a:p>
            <a:pPr lvl="1"/>
            <a:r>
              <a:rPr lang="en-US" sz="2200" dirty="0" smtClean="0"/>
              <a:t>$1,500 registration</a:t>
            </a:r>
          </a:p>
          <a:p>
            <a:pPr lvl="1"/>
            <a:r>
              <a:rPr lang="en-US" sz="2200" dirty="0" smtClean="0"/>
              <a:t>$3,000 for 3</a:t>
            </a:r>
            <a:r>
              <a:rPr lang="en-US" sz="2200" baseline="30000" dirty="0" smtClean="0"/>
              <a:t>rd</a:t>
            </a:r>
            <a:r>
              <a:rPr lang="en-US" sz="2200" dirty="0" smtClean="0"/>
              <a:t> party verification of carbon credits</a:t>
            </a:r>
          </a:p>
          <a:p>
            <a:pPr lvl="1"/>
            <a:r>
              <a:rPr lang="en-US" sz="2200" dirty="0" smtClean="0"/>
              <a:t>$1,000 account fee for the credit registry account</a:t>
            </a:r>
          </a:p>
          <a:p>
            <a:pPr lvl="1"/>
            <a:r>
              <a:rPr lang="en-US" sz="2200" dirty="0" smtClean="0"/>
              <a:t>Also there would usually be a cost for having the property evaluated and the carbon credits determined, but The Morton Arboretum had grant funds to cover this since program is new. (estimated $6-10K expense)</a:t>
            </a:r>
            <a:endParaRPr lang="en-US" sz="22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927860" y="1927860"/>
            <a:ext cx="6858000" cy="3002280"/>
          </a:xfrm>
          <a:prstGeom prst="rect">
            <a:avLst/>
          </a:prstGeom>
        </p:spPr>
      </p:pic>
    </p:spTree>
    <p:extLst>
      <p:ext uri="{BB962C8B-B14F-4D97-AF65-F5344CB8AC3E}">
        <p14:creationId xmlns:p14="http://schemas.microsoft.com/office/powerpoint/2010/main" val="14239118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8819" y="456470"/>
            <a:ext cx="8288972" cy="1280890"/>
          </a:xfrm>
        </p:spPr>
        <p:txBody>
          <a:bodyPr/>
          <a:lstStyle/>
          <a:p>
            <a:r>
              <a:rPr lang="en-US" b="1" dirty="0" smtClean="0"/>
              <a:t>Opens opportunities…</a:t>
            </a:r>
            <a:endParaRPr lang="en-US" b="1" dirty="0"/>
          </a:p>
        </p:txBody>
      </p:sp>
      <p:sp>
        <p:nvSpPr>
          <p:cNvPr id="3" name="Content Placeholder 2"/>
          <p:cNvSpPr>
            <a:spLocks noGrp="1"/>
          </p:cNvSpPr>
          <p:nvPr>
            <p:ph idx="1"/>
          </p:nvPr>
        </p:nvSpPr>
        <p:spPr>
          <a:xfrm>
            <a:off x="3248819" y="1238725"/>
            <a:ext cx="8288972" cy="4219582"/>
          </a:xfrm>
        </p:spPr>
        <p:txBody>
          <a:bodyPr/>
          <a:lstStyle/>
          <a:p>
            <a:r>
              <a:rPr lang="en-US" sz="2400" b="1" dirty="0" smtClean="0"/>
              <a:t>Preserve more oaks</a:t>
            </a:r>
          </a:p>
          <a:p>
            <a:pPr lvl="1"/>
            <a:r>
              <a:rPr lang="en-US" sz="2000" dirty="0" smtClean="0"/>
              <a:t>Knowing that there is a mechanism for generating long-term management funds makes the decision to purchase additional oak woodlands much easier.</a:t>
            </a:r>
          </a:p>
          <a:p>
            <a:pPr lvl="1"/>
            <a:r>
              <a:rPr lang="en-US" sz="2000" dirty="0" smtClean="0"/>
              <a:t>We hope to use our experience to inspire some private landowners to sell carbon credits on their woods.</a:t>
            </a:r>
            <a:endParaRPr lang="en-US" sz="20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024541" y="2024541"/>
            <a:ext cx="7032311" cy="2983230"/>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0530" y="3740926"/>
            <a:ext cx="6305550" cy="2719666"/>
          </a:xfrm>
          <a:prstGeom prst="rect">
            <a:avLst/>
          </a:prstGeom>
        </p:spPr>
      </p:pic>
    </p:spTree>
    <p:extLst>
      <p:ext uri="{BB962C8B-B14F-4D97-AF65-F5344CB8AC3E}">
        <p14:creationId xmlns:p14="http://schemas.microsoft.com/office/powerpoint/2010/main" val="30150770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67161" y="0"/>
            <a:ext cx="11134845" cy="6898512"/>
          </a:xfrm>
        </p:spPr>
      </p:pic>
      <p:sp>
        <p:nvSpPr>
          <p:cNvPr id="2" name="Title 1"/>
          <p:cNvSpPr>
            <a:spLocks noGrp="1"/>
          </p:cNvSpPr>
          <p:nvPr>
            <p:ph type="title"/>
          </p:nvPr>
        </p:nvSpPr>
        <p:spPr/>
        <p:txBody>
          <a:bodyPr>
            <a:normAutofit/>
          </a:bodyPr>
          <a:lstStyle/>
          <a:p>
            <a:r>
              <a:rPr lang="en-US" sz="4000" b="1" dirty="0" smtClean="0"/>
              <a:t>Questions?</a:t>
            </a:r>
            <a:endParaRPr lang="en-US" sz="4000" b="1" dirty="0"/>
          </a:p>
        </p:txBody>
      </p:sp>
    </p:spTree>
    <p:extLst>
      <p:ext uri="{BB962C8B-B14F-4D97-AF65-F5344CB8AC3E}">
        <p14:creationId xmlns:p14="http://schemas.microsoft.com/office/powerpoint/2010/main" val="32104916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07D3192-F223-4049-A997-6AB0D76022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95504"/>
          <a:stretch/>
        </p:blipFill>
        <p:spPr>
          <a:xfrm>
            <a:off x="-18333" y="1772"/>
            <a:ext cx="609600" cy="6866573"/>
          </a:xfrm>
          <a:prstGeom prst="rect">
            <a:avLst/>
          </a:prstGeom>
        </p:spPr>
      </p:pic>
      <p:pic>
        <p:nvPicPr>
          <p:cNvPr id="10" name="Picture 9">
            <a:extLst>
              <a:ext uri="{FF2B5EF4-FFF2-40B4-BE49-F238E27FC236}">
                <a16:creationId xmlns:a16="http://schemas.microsoft.com/office/drawing/2014/main" id="{154CBCCD-F229-413D-BD37-4DC92D6E3C44}"/>
              </a:ext>
            </a:extLst>
          </p:cNvPr>
          <p:cNvPicPr>
            <a:picLocks noChangeAspect="1"/>
          </p:cNvPicPr>
          <p:nvPr/>
        </p:nvPicPr>
        <p:blipFill>
          <a:blip r:embed="rId4"/>
          <a:stretch>
            <a:fillRect/>
          </a:stretch>
        </p:blipFill>
        <p:spPr>
          <a:xfrm>
            <a:off x="1196560" y="1828800"/>
            <a:ext cx="10091002" cy="1905000"/>
          </a:xfrm>
          <a:prstGeom prst="rect">
            <a:avLst/>
          </a:prstGeom>
        </p:spPr>
      </p:pic>
      <p:graphicFrame>
        <p:nvGraphicFramePr>
          <p:cNvPr id="2" name="Table 1">
            <a:extLst>
              <a:ext uri="{FF2B5EF4-FFF2-40B4-BE49-F238E27FC236}">
                <a16:creationId xmlns:a16="http://schemas.microsoft.com/office/drawing/2014/main" id="{92102E1B-09FF-4E84-A191-74B9D848F5F9}"/>
              </a:ext>
            </a:extLst>
          </p:cNvPr>
          <p:cNvGraphicFramePr>
            <a:graphicFrameLocks noGrp="1"/>
          </p:cNvGraphicFramePr>
          <p:nvPr>
            <p:extLst/>
          </p:nvPr>
        </p:nvGraphicFramePr>
        <p:xfrm>
          <a:off x="1295400" y="4114800"/>
          <a:ext cx="10091000" cy="1467485"/>
        </p:xfrm>
        <a:graphic>
          <a:graphicData uri="http://schemas.openxmlformats.org/drawingml/2006/table">
            <a:tbl>
              <a:tblPr firstRow="1" firstCol="1" bandRow="1">
                <a:tableStyleId>{5C22544A-7EE6-4342-B048-85BDC9FD1C3A}</a:tableStyleId>
              </a:tblPr>
              <a:tblGrid>
                <a:gridCol w="2018200">
                  <a:extLst>
                    <a:ext uri="{9D8B030D-6E8A-4147-A177-3AD203B41FA5}">
                      <a16:colId xmlns:a16="http://schemas.microsoft.com/office/drawing/2014/main" val="894220348"/>
                    </a:ext>
                  </a:extLst>
                </a:gridCol>
                <a:gridCol w="2018200">
                  <a:extLst>
                    <a:ext uri="{9D8B030D-6E8A-4147-A177-3AD203B41FA5}">
                      <a16:colId xmlns:a16="http://schemas.microsoft.com/office/drawing/2014/main" val="3087520143"/>
                    </a:ext>
                  </a:extLst>
                </a:gridCol>
                <a:gridCol w="2018200">
                  <a:extLst>
                    <a:ext uri="{9D8B030D-6E8A-4147-A177-3AD203B41FA5}">
                      <a16:colId xmlns:a16="http://schemas.microsoft.com/office/drawing/2014/main" val="1353159689"/>
                    </a:ext>
                  </a:extLst>
                </a:gridCol>
                <a:gridCol w="2018200">
                  <a:extLst>
                    <a:ext uri="{9D8B030D-6E8A-4147-A177-3AD203B41FA5}">
                      <a16:colId xmlns:a16="http://schemas.microsoft.com/office/drawing/2014/main" val="3266719201"/>
                    </a:ext>
                  </a:extLst>
                </a:gridCol>
                <a:gridCol w="2018200">
                  <a:extLst>
                    <a:ext uri="{9D8B030D-6E8A-4147-A177-3AD203B41FA5}">
                      <a16:colId xmlns:a16="http://schemas.microsoft.com/office/drawing/2014/main" val="4134833178"/>
                    </a:ext>
                  </a:extLst>
                </a:gridCol>
              </a:tblGrid>
              <a:tr h="1143000">
                <a:tc>
                  <a:txBody>
                    <a:bodyPr/>
                    <a:lstStyle/>
                    <a:p>
                      <a:pPr marL="0" marR="0" algn="ctr">
                        <a:lnSpc>
                          <a:spcPct val="107000"/>
                        </a:lnSpc>
                        <a:spcBef>
                          <a:spcPts val="0"/>
                        </a:spcBef>
                        <a:spcAft>
                          <a:spcPts val="0"/>
                        </a:spcAft>
                      </a:pPr>
                      <a:r>
                        <a:rPr lang="en-US" sz="1800" b="0" dirty="0">
                          <a:solidFill>
                            <a:schemeClr val="tx1"/>
                          </a:solidFill>
                          <a:effectLst/>
                          <a:latin typeface="Segoe UI" panose="020B0502040204020203" pitchFamily="34" charset="0"/>
                          <a:cs typeface="Segoe UI" panose="020B0502040204020203" pitchFamily="34" charset="0"/>
                        </a:rPr>
                        <a:t>CRTI recruits local projects for CRCP</a:t>
                      </a:r>
                      <a:endParaRPr lang="en-US" sz="18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oFill/>
                  </a:tcPr>
                </a:tc>
                <a:tc>
                  <a:txBody>
                    <a:bodyPr/>
                    <a:lstStyle/>
                    <a:p>
                      <a:pPr marL="0" marR="0" algn="ctr">
                        <a:lnSpc>
                          <a:spcPct val="107000"/>
                        </a:lnSpc>
                        <a:spcBef>
                          <a:spcPts val="0"/>
                        </a:spcBef>
                        <a:spcAft>
                          <a:spcPts val="0"/>
                        </a:spcAft>
                      </a:pPr>
                      <a:r>
                        <a:rPr lang="en-US" sz="1800" b="0" dirty="0">
                          <a:solidFill>
                            <a:schemeClr val="tx1"/>
                          </a:solidFill>
                          <a:effectLst/>
                          <a:latin typeface="Segoe UI" panose="020B0502040204020203" pitchFamily="34" charset="0"/>
                          <a:cs typeface="Segoe UI" panose="020B0502040204020203" pitchFamily="34" charset="0"/>
                        </a:rPr>
                        <a:t>Local Project Implementers prepare application and project info </a:t>
                      </a:r>
                      <a:endParaRPr lang="en-US" sz="18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oFill/>
                  </a:tcPr>
                </a:tc>
                <a:tc>
                  <a:txBody>
                    <a:bodyPr/>
                    <a:lstStyle/>
                    <a:p>
                      <a:pPr marL="0" marR="0" algn="ctr">
                        <a:lnSpc>
                          <a:spcPct val="107000"/>
                        </a:lnSpc>
                        <a:spcBef>
                          <a:spcPts val="0"/>
                        </a:spcBef>
                        <a:spcAft>
                          <a:spcPts val="0"/>
                        </a:spcAft>
                      </a:pPr>
                      <a:r>
                        <a:rPr lang="en-US" sz="1800" b="0" dirty="0">
                          <a:solidFill>
                            <a:schemeClr val="tx1"/>
                          </a:solidFill>
                          <a:effectLst/>
                          <a:latin typeface="Segoe UI" panose="020B0502040204020203" pitchFamily="34" charset="0"/>
                          <a:cs typeface="Segoe UI" panose="020B0502040204020203" pitchFamily="34" charset="0"/>
                        </a:rPr>
                        <a:t>Local Project Implementers submit project docs </a:t>
                      </a:r>
                      <a:endParaRPr lang="en-US" sz="18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oFill/>
                  </a:tcPr>
                </a:tc>
                <a:tc>
                  <a:txBody>
                    <a:bodyPr/>
                    <a:lstStyle/>
                    <a:p>
                      <a:pPr marL="0" marR="0" algn="ctr">
                        <a:lnSpc>
                          <a:spcPct val="107000"/>
                        </a:lnSpc>
                        <a:spcBef>
                          <a:spcPts val="0"/>
                        </a:spcBef>
                        <a:spcAft>
                          <a:spcPts val="0"/>
                        </a:spcAft>
                      </a:pPr>
                      <a:r>
                        <a:rPr lang="en-US" sz="1800" b="0" dirty="0">
                          <a:solidFill>
                            <a:schemeClr val="tx1"/>
                          </a:solidFill>
                          <a:effectLst/>
                          <a:latin typeface="Segoe UI" panose="020B0502040204020203" pitchFamily="34" charset="0"/>
                          <a:cs typeface="Segoe UI" panose="020B0502040204020203" pitchFamily="34" charset="0"/>
                        </a:rPr>
                        <a:t>CFC reviews, obtains third-party verification, and issues credits</a:t>
                      </a:r>
                      <a:endParaRPr lang="en-US" sz="18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oFill/>
                  </a:tcPr>
                </a:tc>
                <a:tc>
                  <a:txBody>
                    <a:bodyPr/>
                    <a:lstStyle/>
                    <a:p>
                      <a:pPr marL="0" marR="0" algn="ctr">
                        <a:lnSpc>
                          <a:spcPct val="107000"/>
                        </a:lnSpc>
                        <a:spcBef>
                          <a:spcPts val="0"/>
                        </a:spcBef>
                        <a:spcAft>
                          <a:spcPts val="0"/>
                        </a:spcAft>
                      </a:pPr>
                      <a:r>
                        <a:rPr lang="en-US" sz="1800" b="0" dirty="0">
                          <a:solidFill>
                            <a:schemeClr val="tx1"/>
                          </a:solidFill>
                          <a:effectLst/>
                          <a:latin typeface="Segoe UI" panose="020B0502040204020203" pitchFamily="34" charset="0"/>
                          <a:cs typeface="Segoe UI" panose="020B0502040204020203" pitchFamily="34" charset="0"/>
                        </a:rPr>
                        <a:t>CRTI or others sell credits</a:t>
                      </a:r>
                      <a:endParaRPr lang="en-US" sz="18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oFill/>
                  </a:tcPr>
                </a:tc>
                <a:extLst>
                  <a:ext uri="{0D108BD9-81ED-4DB2-BD59-A6C34878D82A}">
                    <a16:rowId xmlns:a16="http://schemas.microsoft.com/office/drawing/2014/main" val="1152069102"/>
                  </a:ext>
                </a:extLst>
              </a:tr>
            </a:tbl>
          </a:graphicData>
        </a:graphic>
      </p:graphicFrame>
      <p:sp>
        <p:nvSpPr>
          <p:cNvPr id="5" name="object 5">
            <a:extLst>
              <a:ext uri="{FF2B5EF4-FFF2-40B4-BE49-F238E27FC236}">
                <a16:creationId xmlns:a16="http://schemas.microsoft.com/office/drawing/2014/main" id="{A3A3F6D1-E258-4ACE-8B9E-DEC04A448879}"/>
              </a:ext>
            </a:extLst>
          </p:cNvPr>
          <p:cNvSpPr txBox="1">
            <a:spLocks/>
          </p:cNvSpPr>
          <p:nvPr/>
        </p:nvSpPr>
        <p:spPr>
          <a:xfrm>
            <a:off x="1539816" y="609600"/>
            <a:ext cx="8289852" cy="685800"/>
          </a:xfrm>
          <a:prstGeom prst="rect">
            <a:avLst/>
          </a:prstGeom>
        </p:spPr>
        <p:txBody>
          <a:bodyPr vert="horz" wrap="square" lIns="91440" tIns="45720" rIns="91440" bIns="45720" rtlCol="0" anchor="t" anchorCtr="0">
            <a:noAutofit/>
          </a:bodyPr>
          <a:lstStyle>
            <a:lvl1pPr>
              <a:defRPr sz="3600" b="0" i="0">
                <a:solidFill>
                  <a:srgbClr val="2E663E"/>
                </a:solidFill>
                <a:latin typeface="Arial"/>
                <a:ea typeface="+mj-ea"/>
                <a:cs typeface="Arial"/>
              </a:defRPr>
            </a:lvl1pPr>
          </a:lstStyle>
          <a:p>
            <a:pPr marL="12700">
              <a:lnSpc>
                <a:spcPct val="90000"/>
              </a:lnSpc>
              <a:spcBef>
                <a:spcPct val="0"/>
              </a:spcBef>
            </a:pPr>
            <a:r>
              <a:rPr lang="en-US" sz="4400" b="1" dirty="0">
                <a:solidFill>
                  <a:srgbClr val="2F3B52"/>
                </a:solidFill>
                <a:latin typeface="Arial" panose="020B0604020202020204" pitchFamily="34" charset="0"/>
                <a:cs typeface="Arial" panose="020B0604020202020204" pitchFamily="34" charset="0"/>
              </a:rPr>
              <a:t>Chicago Region Carbon Program (CRCP) </a:t>
            </a:r>
          </a:p>
        </p:txBody>
      </p:sp>
    </p:spTree>
    <p:extLst>
      <p:ext uri="{BB962C8B-B14F-4D97-AF65-F5344CB8AC3E}">
        <p14:creationId xmlns:p14="http://schemas.microsoft.com/office/powerpoint/2010/main" val="3753283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6872" y="336340"/>
            <a:ext cx="5504218" cy="984023"/>
          </a:xfrm>
        </p:spPr>
        <p:txBody>
          <a:bodyPr anchor="t"/>
          <a:lstStyle/>
          <a:p>
            <a:pPr algn="l"/>
            <a:r>
              <a:rPr lang="en-US" dirty="0" smtClean="0">
                <a:latin typeface="+mn-lt"/>
              </a:rPr>
              <a:t>Project Eligibility</a:t>
            </a:r>
            <a:endParaRPr lang="en-US" dirty="0">
              <a:latin typeface="+mn-lt"/>
            </a:endParaRPr>
          </a:p>
        </p:txBody>
      </p:sp>
      <p:sp>
        <p:nvSpPr>
          <p:cNvPr id="10" name="Rectangle 9"/>
          <p:cNvSpPr/>
          <p:nvPr/>
        </p:nvSpPr>
        <p:spPr>
          <a:xfrm>
            <a:off x="542325" y="2091008"/>
            <a:ext cx="11377531" cy="4524315"/>
          </a:xfrm>
          <a:prstGeom prst="rect">
            <a:avLst/>
          </a:prstGeom>
        </p:spPr>
        <p:txBody>
          <a:bodyPr wrap="square">
            <a:spAutoFit/>
          </a:bodyPr>
          <a:lstStyle/>
          <a:p>
            <a:r>
              <a:rPr lang="en-US" sz="3200" dirty="0">
                <a:solidFill>
                  <a:prstClr val="black"/>
                </a:solidFill>
              </a:rPr>
              <a:t>Types (Planting v/s Preservation)</a:t>
            </a:r>
          </a:p>
          <a:p>
            <a:pPr marL="1028700" lvl="1" indent="-571500">
              <a:buFontTx/>
              <a:buAutoNum type="romanUcPeriod"/>
            </a:pPr>
            <a:r>
              <a:rPr lang="en-US" sz="3200" dirty="0" smtClean="0">
                <a:solidFill>
                  <a:prstClr val="black"/>
                </a:solidFill>
              </a:rPr>
              <a:t>Preservation </a:t>
            </a:r>
            <a:r>
              <a:rPr lang="en-US" sz="3200" dirty="0">
                <a:solidFill>
                  <a:prstClr val="black"/>
                </a:solidFill>
              </a:rPr>
              <a:t>– 10-acre </a:t>
            </a:r>
            <a:r>
              <a:rPr lang="en-US" sz="3200" dirty="0" smtClean="0">
                <a:solidFill>
                  <a:prstClr val="black"/>
                </a:solidFill>
              </a:rPr>
              <a:t>minimum; zoning </a:t>
            </a:r>
            <a:r>
              <a:rPr lang="en-US" sz="3200" dirty="0">
                <a:solidFill>
                  <a:prstClr val="black"/>
                </a:solidFill>
              </a:rPr>
              <a:t>+ threat from development </a:t>
            </a:r>
          </a:p>
          <a:p>
            <a:pPr marL="1028700" lvl="1" indent="-571500">
              <a:buFontTx/>
              <a:buAutoNum type="romanUcPeriod"/>
            </a:pPr>
            <a:r>
              <a:rPr lang="en-US" sz="3200" dirty="0" smtClean="0">
                <a:solidFill>
                  <a:prstClr val="black"/>
                </a:solidFill>
              </a:rPr>
              <a:t>Planting </a:t>
            </a:r>
            <a:r>
              <a:rPr lang="en-US" sz="3200" dirty="0">
                <a:solidFill>
                  <a:prstClr val="black"/>
                </a:solidFill>
              </a:rPr>
              <a:t>– 3 to 5-acre </a:t>
            </a:r>
            <a:r>
              <a:rPr lang="en-US" sz="3200" dirty="0" smtClean="0">
                <a:solidFill>
                  <a:prstClr val="black"/>
                </a:solidFill>
              </a:rPr>
              <a:t>minimum</a:t>
            </a:r>
          </a:p>
          <a:p>
            <a:pPr lvl="1"/>
            <a:endParaRPr lang="en-US" sz="3200" dirty="0">
              <a:solidFill>
                <a:prstClr val="black"/>
              </a:solidFill>
            </a:endParaRPr>
          </a:p>
          <a:p>
            <a:r>
              <a:rPr lang="en-US" sz="3200" dirty="0" smtClean="0">
                <a:solidFill>
                  <a:prstClr val="black"/>
                </a:solidFill>
              </a:rPr>
              <a:t>CRTI Initial Consultation</a:t>
            </a:r>
          </a:p>
          <a:p>
            <a:r>
              <a:rPr lang="en-US" sz="3200" dirty="0" smtClean="0">
                <a:solidFill>
                  <a:prstClr val="black"/>
                </a:solidFill>
              </a:rPr>
              <a:t>Application </a:t>
            </a:r>
            <a:r>
              <a:rPr lang="en-US" sz="3200" dirty="0">
                <a:solidFill>
                  <a:prstClr val="black"/>
                </a:solidFill>
              </a:rPr>
              <a:t>Submission to </a:t>
            </a:r>
            <a:r>
              <a:rPr lang="en-US" sz="3200" dirty="0" smtClean="0">
                <a:solidFill>
                  <a:prstClr val="black"/>
                </a:solidFill>
              </a:rPr>
              <a:t>CFC </a:t>
            </a:r>
            <a:r>
              <a:rPr lang="en-US" sz="3200" u="sng" dirty="0" smtClean="0">
                <a:solidFill>
                  <a:prstClr val="black"/>
                </a:solidFill>
              </a:rPr>
              <a:t>or</a:t>
            </a:r>
            <a:r>
              <a:rPr lang="en-US" sz="3200" dirty="0" smtClean="0">
                <a:solidFill>
                  <a:prstClr val="black"/>
                </a:solidFill>
              </a:rPr>
              <a:t> CRTI</a:t>
            </a:r>
            <a:endParaRPr lang="en-US" sz="3200" dirty="0">
              <a:solidFill>
                <a:prstClr val="black"/>
              </a:solidFill>
            </a:endParaRPr>
          </a:p>
          <a:p>
            <a:r>
              <a:rPr lang="en-US" sz="3200" dirty="0" smtClean="0">
                <a:solidFill>
                  <a:prstClr val="black"/>
                </a:solidFill>
              </a:rPr>
              <a:t>Evaluation of Carbon </a:t>
            </a:r>
            <a:r>
              <a:rPr lang="en-US" sz="3200" dirty="0" smtClean="0">
                <a:solidFill>
                  <a:prstClr val="black"/>
                </a:solidFill>
              </a:rPr>
              <a:t>Credits+</a:t>
            </a:r>
            <a:r>
              <a:rPr lang="en-US" sz="3200" i="1" dirty="0" smtClean="0">
                <a:solidFill>
                  <a:prstClr val="black"/>
                </a:solidFill>
              </a:rPr>
              <a:t>™</a:t>
            </a:r>
            <a:endParaRPr lang="en-US" sz="3200" i="1" baseline="-25000" dirty="0" smtClean="0">
              <a:solidFill>
                <a:prstClr val="black"/>
              </a:solidFill>
            </a:endParaRPr>
          </a:p>
          <a:p>
            <a:pPr lvl="1"/>
            <a:r>
              <a:rPr lang="en-US" sz="3200" dirty="0" smtClean="0">
                <a:solidFill>
                  <a:prstClr val="black"/>
                </a:solidFill>
              </a:rPr>
              <a:t>Completion of Third-Party </a:t>
            </a:r>
            <a:r>
              <a:rPr lang="en-US" sz="3200" dirty="0" smtClean="0">
                <a:solidFill>
                  <a:prstClr val="black"/>
                </a:solidFill>
              </a:rPr>
              <a:t>Certification</a:t>
            </a:r>
            <a:endParaRPr lang="en-US" sz="3200" dirty="0">
              <a:solidFill>
                <a:prstClr val="black"/>
              </a:solidFill>
            </a:endParaRPr>
          </a:p>
        </p:txBody>
      </p:sp>
      <p:pic>
        <p:nvPicPr>
          <p:cNvPr id="4" name="Picture 3"/>
          <p:cNvPicPr>
            <a:picLocks noChangeAspect="1"/>
          </p:cNvPicPr>
          <p:nvPr/>
        </p:nvPicPr>
        <p:blipFill>
          <a:blip r:embed="rId3"/>
          <a:stretch>
            <a:fillRect/>
          </a:stretch>
        </p:blipFill>
        <p:spPr>
          <a:xfrm>
            <a:off x="7044508" y="203458"/>
            <a:ext cx="1804572" cy="1249788"/>
          </a:xfrm>
          <a:prstGeom prst="rect">
            <a:avLst/>
          </a:prstGeom>
        </p:spPr>
      </p:pic>
      <p:pic>
        <p:nvPicPr>
          <p:cNvPr id="5" name="Picture 4"/>
          <p:cNvPicPr>
            <a:picLocks noChangeAspect="1"/>
          </p:cNvPicPr>
          <p:nvPr/>
        </p:nvPicPr>
        <p:blipFill>
          <a:blip r:embed="rId4"/>
          <a:stretch>
            <a:fillRect/>
          </a:stretch>
        </p:blipFill>
        <p:spPr>
          <a:xfrm>
            <a:off x="9232573" y="477802"/>
            <a:ext cx="2493480" cy="701101"/>
          </a:xfrm>
          <a:prstGeom prst="rect">
            <a:avLst/>
          </a:prstGeom>
        </p:spPr>
      </p:pic>
    </p:spTree>
    <p:extLst>
      <p:ext uri="{BB962C8B-B14F-4D97-AF65-F5344CB8AC3E}">
        <p14:creationId xmlns:p14="http://schemas.microsoft.com/office/powerpoint/2010/main" val="1940351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6320"/>
            <a:ext cx="10515600" cy="654368"/>
          </a:xfrm>
        </p:spPr>
        <p:txBody>
          <a:bodyPr>
            <a:normAutofit fontScale="90000"/>
          </a:bodyPr>
          <a:lstStyle/>
          <a:p>
            <a:r>
              <a:rPr lang="en-US" b="1" dirty="0"/>
              <a:t>CFC Project Eligibility</a:t>
            </a:r>
            <a:r>
              <a:rPr lang="en-US" dirty="0"/>
              <a:t/>
            </a:r>
            <a:br>
              <a:rPr lang="en-US" dirty="0"/>
            </a:br>
            <a:r>
              <a:rPr lang="en-US" dirty="0"/>
              <a:t/>
            </a:r>
            <a:br>
              <a:rPr lang="en-US" dirty="0"/>
            </a:br>
            <a:endParaRPr lang="en-US" dirty="0"/>
          </a:p>
        </p:txBody>
      </p:sp>
      <p:sp>
        <p:nvSpPr>
          <p:cNvPr id="3" name="Content Placeholder 2"/>
          <p:cNvSpPr>
            <a:spLocks noGrp="1"/>
          </p:cNvSpPr>
          <p:nvPr>
            <p:ph idx="1"/>
          </p:nvPr>
        </p:nvSpPr>
        <p:spPr>
          <a:xfrm>
            <a:off x="838200" y="1250066"/>
            <a:ext cx="6882114" cy="4926897"/>
          </a:xfrm>
        </p:spPr>
        <p:txBody>
          <a:bodyPr>
            <a:normAutofit lnSpcReduction="10000"/>
          </a:bodyPr>
          <a:lstStyle/>
          <a:p>
            <a:pPr fontAlgn="base"/>
            <a:r>
              <a:rPr lang="en-US" dirty="0" smtClean="0"/>
              <a:t>The project location must meet one of six qualifying criteria which include being located in </a:t>
            </a:r>
            <a:r>
              <a:rPr lang="en-US" dirty="0" smtClean="0">
                <a:solidFill>
                  <a:srgbClr val="000000"/>
                </a:solidFill>
                <a:latin typeface="Calibri" panose="020F0502020204030204" pitchFamily="34" charset="0"/>
              </a:rPr>
              <a:t>or adjacent to a municipality or located in an  Urban Area or a regional metro planning area such as CMAP and the Region 1 Planning Council around Rockford. </a:t>
            </a:r>
          </a:p>
          <a:p>
            <a:pPr fontAlgn="base"/>
            <a:r>
              <a:rPr lang="en-US" dirty="0" smtClean="0">
                <a:solidFill>
                  <a:srgbClr val="000000"/>
                </a:solidFill>
                <a:latin typeface="Calibri" panose="020F0502020204030204" pitchFamily="34" charset="0"/>
              </a:rPr>
              <a:t>Under </a:t>
            </a:r>
            <a:r>
              <a:rPr lang="en-US" dirty="0">
                <a:solidFill>
                  <a:srgbClr val="000000"/>
                </a:solidFill>
                <a:latin typeface="Calibri" panose="020F0502020204030204" pitchFamily="34" charset="0"/>
              </a:rPr>
              <a:t>threat of </a:t>
            </a:r>
            <a:r>
              <a:rPr lang="en-US" dirty="0" smtClean="0">
                <a:solidFill>
                  <a:srgbClr val="000000"/>
                </a:solidFill>
                <a:latin typeface="Calibri" panose="020F0502020204030204" pitchFamily="34" charset="0"/>
              </a:rPr>
              <a:t>conversion to non-forest use, with at least 30% of surrounding land uses non-forest/developed uses that can include agricultural land</a:t>
            </a:r>
            <a:endParaRPr lang="en-US" dirty="0">
              <a:solidFill>
                <a:srgbClr val="000000"/>
              </a:solidFill>
              <a:latin typeface="Arial" panose="020B0604020202020204" pitchFamily="34" charset="0"/>
            </a:endParaRPr>
          </a:p>
          <a:p>
            <a:pPr fontAlgn="base"/>
            <a:r>
              <a:rPr lang="en-US" dirty="0">
                <a:solidFill>
                  <a:srgbClr val="000000"/>
                </a:solidFill>
                <a:latin typeface="Calibri" panose="020F0502020204030204" pitchFamily="34" charset="0"/>
              </a:rPr>
              <a:t>Not yet protected</a:t>
            </a:r>
            <a:endParaRPr lang="en-US" dirty="0">
              <a:solidFill>
                <a:srgbClr val="000000"/>
              </a:solidFill>
              <a:latin typeface="Arial" panose="020B0604020202020204" pitchFamily="34" charset="0"/>
            </a:endParaRPr>
          </a:p>
          <a:p>
            <a:pPr fontAlgn="base"/>
            <a:r>
              <a:rPr lang="en-US" dirty="0">
                <a:solidFill>
                  <a:srgbClr val="000000"/>
                </a:solidFill>
                <a:latin typeface="Calibri" panose="020F0502020204030204" pitchFamily="34" charset="0"/>
              </a:rPr>
              <a:t>Acquired within the last two 2 years</a:t>
            </a:r>
            <a:endParaRPr lang="en-US" dirty="0">
              <a:solidFill>
                <a:srgbClr val="000000"/>
              </a:solidFill>
              <a:latin typeface="Arial" panose="020B0604020202020204" pitchFamily="34" charset="0"/>
            </a:endParaRPr>
          </a:p>
          <a:p>
            <a:endParaRPr lang="en-US" dirty="0"/>
          </a:p>
        </p:txBody>
      </p:sp>
      <p:sp>
        <p:nvSpPr>
          <p:cNvPr id="4" name="Rectangle 3"/>
          <p:cNvSpPr/>
          <p:nvPr/>
        </p:nvSpPr>
        <p:spPr>
          <a:xfrm>
            <a:off x="5977217" y="3244334"/>
            <a:ext cx="237566" cy="369332"/>
          </a:xfrm>
          <a:prstGeom prst="rect">
            <a:avLst/>
          </a:prstGeom>
        </p:spPr>
        <p:txBody>
          <a:bodyPr wrap="none">
            <a:spAutoFit/>
          </a:bodyPr>
          <a:lstStyle/>
          <a:p>
            <a:r>
              <a:rPr lang="en-US" dirty="0">
                <a:solidFill>
                  <a:prstClr val="black"/>
                </a:solidFill>
              </a:rPr>
              <a:t> </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56383" y="225743"/>
            <a:ext cx="4053840" cy="5951220"/>
          </a:xfrm>
          <a:prstGeom prst="rect">
            <a:avLst/>
          </a:prstGeom>
        </p:spPr>
      </p:pic>
    </p:spTree>
    <p:extLst>
      <p:ext uri="{BB962C8B-B14F-4D97-AF65-F5344CB8AC3E}">
        <p14:creationId xmlns:p14="http://schemas.microsoft.com/office/powerpoint/2010/main" val="2202806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vXM6aDty2Q8DNa0qTDCABK_1T7x1n5eEXOkfRwDcjWBiHHlnyJXZojQtCq1X8TxTHZdGIE6NF6M_Hryp08JjUu5slXPlbmzth_ggPmjRvDbeWQaKIpomBR4dX27vzZaKLkJWbY7RgbsGRM4Gh-LCFw=s20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4374" y="104171"/>
            <a:ext cx="5065710" cy="65578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cstate="screen">
            <a:clrChange>
              <a:clrFrom>
                <a:srgbClr val="F1F2F5"/>
              </a:clrFrom>
              <a:clrTo>
                <a:srgbClr val="F1F2F5">
                  <a:alpha val="0"/>
                </a:srgbClr>
              </a:clrTo>
            </a:clrChange>
            <a:extLst>
              <a:ext uri="{28A0092B-C50C-407E-A947-70E740481C1C}">
                <a14:useLocalDpi xmlns:a14="http://schemas.microsoft.com/office/drawing/2010/main"/>
              </a:ext>
            </a:extLst>
          </a:blip>
          <a:srcRect/>
          <a:stretch/>
        </p:blipFill>
        <p:spPr>
          <a:xfrm>
            <a:off x="6662168" y="104171"/>
            <a:ext cx="4628522" cy="6286500"/>
          </a:xfrm>
          <a:prstGeom prst="rect">
            <a:avLst/>
          </a:prstGeom>
        </p:spPr>
      </p:pic>
      <p:pic>
        <p:nvPicPr>
          <p:cNvPr id="8" name="Picture 7"/>
          <p:cNvPicPr>
            <a:picLocks noChangeAspect="1"/>
          </p:cNvPicPr>
          <p:nvPr/>
        </p:nvPicPr>
        <p:blipFill>
          <a:blip r:embed="rId5"/>
          <a:stretch>
            <a:fillRect/>
          </a:stretch>
        </p:blipFill>
        <p:spPr>
          <a:xfrm>
            <a:off x="6663425" y="5918573"/>
            <a:ext cx="4627265" cy="865707"/>
          </a:xfrm>
          <a:prstGeom prst="rect">
            <a:avLst/>
          </a:prstGeom>
        </p:spPr>
      </p:pic>
      <p:sp>
        <p:nvSpPr>
          <p:cNvPr id="10" name="5-Point Star 9"/>
          <p:cNvSpPr/>
          <p:nvPr/>
        </p:nvSpPr>
        <p:spPr>
          <a:xfrm>
            <a:off x="7050880" y="234991"/>
            <a:ext cx="176397" cy="18631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3" name="5-Point Star 12"/>
          <p:cNvSpPr/>
          <p:nvPr/>
        </p:nvSpPr>
        <p:spPr>
          <a:xfrm>
            <a:off x="7599572" y="716459"/>
            <a:ext cx="182803" cy="149583"/>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484827" y="210919"/>
            <a:ext cx="1143000" cy="646331"/>
          </a:xfrm>
          <a:prstGeom prst="rect">
            <a:avLst/>
          </a:prstGeom>
          <a:noFill/>
        </p:spPr>
        <p:txBody>
          <a:bodyPr wrap="square" rtlCol="0">
            <a:spAutoFit/>
          </a:bodyPr>
          <a:lstStyle/>
          <a:p>
            <a:r>
              <a:rPr lang="en-US" dirty="0" smtClean="0"/>
              <a:t>Crowley Oaks</a:t>
            </a:r>
            <a:endParaRPr lang="en-US" dirty="0"/>
          </a:p>
        </p:txBody>
      </p:sp>
      <p:cxnSp>
        <p:nvCxnSpPr>
          <p:cNvPr id="15" name="Straight Arrow Connector 14"/>
          <p:cNvCxnSpPr/>
          <p:nvPr/>
        </p:nvCxnSpPr>
        <p:spPr>
          <a:xfrm flipV="1">
            <a:off x="6465094" y="344945"/>
            <a:ext cx="514350" cy="126543"/>
          </a:xfrm>
          <a:prstGeom prst="straightConnector1">
            <a:avLst/>
          </a:prstGeom>
          <a:ln w="12700">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6" name="TextBox 15"/>
          <p:cNvSpPr txBox="1"/>
          <p:nvPr/>
        </p:nvSpPr>
        <p:spPr>
          <a:xfrm>
            <a:off x="5386388" y="989161"/>
            <a:ext cx="1241439" cy="646331"/>
          </a:xfrm>
          <a:prstGeom prst="rect">
            <a:avLst/>
          </a:prstGeom>
          <a:noFill/>
        </p:spPr>
        <p:txBody>
          <a:bodyPr wrap="square" rtlCol="0">
            <a:spAutoFit/>
          </a:bodyPr>
          <a:lstStyle/>
          <a:p>
            <a:r>
              <a:rPr lang="en-US" dirty="0" smtClean="0"/>
              <a:t>Thompson Road</a:t>
            </a:r>
            <a:endParaRPr lang="en-US" dirty="0"/>
          </a:p>
        </p:txBody>
      </p:sp>
      <p:cxnSp>
        <p:nvCxnSpPr>
          <p:cNvPr id="18" name="Straight Arrow Connector 17"/>
          <p:cNvCxnSpPr/>
          <p:nvPr/>
        </p:nvCxnSpPr>
        <p:spPr>
          <a:xfrm flipV="1">
            <a:off x="6540936" y="862619"/>
            <a:ext cx="1024295" cy="294669"/>
          </a:xfrm>
          <a:prstGeom prst="straightConnector1">
            <a:avLst/>
          </a:prstGeom>
          <a:ln w="12700">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4" name="5-Point Star 13"/>
          <p:cNvSpPr/>
          <p:nvPr/>
        </p:nvSpPr>
        <p:spPr>
          <a:xfrm>
            <a:off x="7314390" y="3860340"/>
            <a:ext cx="176397" cy="18631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7" name="TextBox 16"/>
          <p:cNvSpPr txBox="1"/>
          <p:nvPr/>
        </p:nvSpPr>
        <p:spPr>
          <a:xfrm>
            <a:off x="5748337" y="3836268"/>
            <a:ext cx="1143000" cy="646331"/>
          </a:xfrm>
          <a:prstGeom prst="rect">
            <a:avLst/>
          </a:prstGeom>
          <a:noFill/>
        </p:spPr>
        <p:txBody>
          <a:bodyPr wrap="square" rtlCol="0">
            <a:spAutoFit/>
          </a:bodyPr>
          <a:lstStyle/>
          <a:p>
            <a:r>
              <a:rPr lang="en-US" dirty="0" smtClean="0"/>
              <a:t>Fox River Bluffs</a:t>
            </a:r>
            <a:endParaRPr lang="en-US" dirty="0"/>
          </a:p>
        </p:txBody>
      </p:sp>
      <p:cxnSp>
        <p:nvCxnSpPr>
          <p:cNvPr id="19" name="Straight Arrow Connector 18"/>
          <p:cNvCxnSpPr/>
          <p:nvPr/>
        </p:nvCxnSpPr>
        <p:spPr>
          <a:xfrm flipV="1">
            <a:off x="6728604" y="3970294"/>
            <a:ext cx="514350" cy="126543"/>
          </a:xfrm>
          <a:prstGeom prst="straightConnector1">
            <a:avLst/>
          </a:prstGeom>
          <a:ln w="12700">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20" name="5-Point Star 19"/>
          <p:cNvSpPr/>
          <p:nvPr/>
        </p:nvSpPr>
        <p:spPr>
          <a:xfrm>
            <a:off x="7738514" y="3877137"/>
            <a:ext cx="176397" cy="18631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21" name="TextBox 20"/>
          <p:cNvSpPr txBox="1"/>
          <p:nvPr/>
        </p:nvSpPr>
        <p:spPr>
          <a:xfrm>
            <a:off x="5386388" y="4586442"/>
            <a:ext cx="1281111" cy="646331"/>
          </a:xfrm>
          <a:prstGeom prst="rect">
            <a:avLst/>
          </a:prstGeom>
          <a:noFill/>
        </p:spPr>
        <p:txBody>
          <a:bodyPr wrap="square" rtlCol="0">
            <a:spAutoFit/>
          </a:bodyPr>
          <a:lstStyle/>
          <a:p>
            <a:r>
              <a:rPr lang="en-US" dirty="0" smtClean="0"/>
              <a:t>Reservation Woods</a:t>
            </a:r>
            <a:endParaRPr lang="en-US" dirty="0"/>
          </a:p>
        </p:txBody>
      </p:sp>
      <p:cxnSp>
        <p:nvCxnSpPr>
          <p:cNvPr id="22" name="Straight Arrow Connector 21"/>
          <p:cNvCxnSpPr>
            <a:stCxn id="21" idx="3"/>
          </p:cNvCxnSpPr>
          <p:nvPr/>
        </p:nvCxnSpPr>
        <p:spPr>
          <a:xfrm flipV="1">
            <a:off x="6667499" y="4014788"/>
            <a:ext cx="1071015" cy="894820"/>
          </a:xfrm>
          <a:prstGeom prst="straightConnector1">
            <a:avLst/>
          </a:prstGeom>
          <a:ln w="12700">
            <a:solidFill>
              <a:schemeClr val="tx1"/>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704736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EAC1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EAC1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EAC1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1444</TotalTime>
  <Words>1686</Words>
  <Application>Microsoft Office PowerPoint</Application>
  <PresentationFormat>Widescreen</PresentationFormat>
  <Paragraphs>261</Paragraphs>
  <Slides>53</Slides>
  <Notes>9</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53</vt:i4>
      </vt:variant>
    </vt:vector>
  </HeadingPairs>
  <TitlesOfParts>
    <vt:vector size="74" baseType="lpstr">
      <vt:lpstr>Arial</vt:lpstr>
      <vt:lpstr>Calibri</vt:lpstr>
      <vt:lpstr>Calibri Light</vt:lpstr>
      <vt:lpstr>Calibri(Body)</vt:lpstr>
      <vt:lpstr>Cambria</vt:lpstr>
      <vt:lpstr>Century Gothic</vt:lpstr>
      <vt:lpstr>Courier New</vt:lpstr>
      <vt:lpstr>MS Mincho</vt:lpstr>
      <vt:lpstr>Oswald</vt:lpstr>
      <vt:lpstr>Quattrocento Sans</vt:lpstr>
      <vt:lpstr>Segoe UI</vt:lpstr>
      <vt:lpstr>Symbol</vt:lpstr>
      <vt:lpstr>Times New Roman</vt:lpstr>
      <vt:lpstr>Wingdings</vt:lpstr>
      <vt:lpstr>Wingdings 3</vt:lpstr>
      <vt:lpstr>Office Theme</vt:lpstr>
      <vt:lpstr>Wisp</vt:lpstr>
      <vt:lpstr>1_Office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Project Eligibility</vt:lpstr>
      <vt:lpstr>CFC Project Eligibility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City Forest Credits Case Study This project is part of the Chicago Region Carbon Program (CRCP) supervised by the Chicago Region Trees Initiative. </vt:lpstr>
      <vt:lpstr>Why is NLI pursuing carbon credits?</vt:lpstr>
      <vt:lpstr>NLI Case Study: Fitzgerald Road Site City Forest Credits</vt:lpstr>
      <vt:lpstr>Project Site</vt:lpstr>
      <vt:lpstr>CFC Project Eligibility</vt:lpstr>
      <vt:lpstr>Preparation of Application Documents</vt:lpstr>
      <vt:lpstr>Ecosystem Services</vt:lpstr>
      <vt:lpstr>Then The Next Steps:</vt:lpstr>
      <vt:lpstr> Board Approval</vt:lpstr>
      <vt:lpstr>Monitoring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did TLC decide to sell credits on two oak woodlands?</vt:lpstr>
      <vt:lpstr>What you need to know…</vt:lpstr>
      <vt:lpstr>Opens opportunities…</vt:lpstr>
      <vt:lpstr>Questions?</vt:lpstr>
    </vt:vector>
  </TitlesOfParts>
  <Company>Kendall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Guritz</dc:creator>
  <cp:lastModifiedBy>David Guritz</cp:lastModifiedBy>
  <cp:revision>19</cp:revision>
  <dcterms:created xsi:type="dcterms:W3CDTF">2023-02-16T19:44:53Z</dcterms:created>
  <dcterms:modified xsi:type="dcterms:W3CDTF">2023-02-27T19:23:28Z</dcterms:modified>
</cp:coreProperties>
</file>